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theme/themeOverride6.xml" ContentType="application/vnd.openxmlformats-officedocument.themeOverride+xml"/>
  <Override PartName="/ppt/charts/chart8.xml" ContentType="application/vnd.openxmlformats-officedocument.drawingml.chart+xml"/>
  <Override PartName="/ppt/theme/themeOverride7.xml" ContentType="application/vnd.openxmlformats-officedocument.themeOverride+xml"/>
  <Override PartName="/ppt/charts/chart9.xml" ContentType="application/vnd.openxmlformats-officedocument.drawingml.chart+xml"/>
  <Override PartName="/ppt/theme/themeOverride8.xml" ContentType="application/vnd.openxmlformats-officedocument.themeOverr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8" r:id="rId2"/>
  </p:sldMasterIdLst>
  <p:notesMasterIdLst>
    <p:notesMasterId r:id="rId32"/>
  </p:notesMasterIdLst>
  <p:sldIdLst>
    <p:sldId id="306" r:id="rId3"/>
    <p:sldId id="286" r:id="rId4"/>
    <p:sldId id="300" r:id="rId5"/>
    <p:sldId id="287" r:id="rId6"/>
    <p:sldId id="301" r:id="rId7"/>
    <p:sldId id="308" r:id="rId8"/>
    <p:sldId id="309" r:id="rId9"/>
    <p:sldId id="288" r:id="rId10"/>
    <p:sldId id="312" r:id="rId11"/>
    <p:sldId id="302" r:id="rId12"/>
    <p:sldId id="295" r:id="rId13"/>
    <p:sldId id="296" r:id="rId14"/>
    <p:sldId id="297" r:id="rId15"/>
    <p:sldId id="303" r:id="rId16"/>
    <p:sldId id="298" r:id="rId17"/>
    <p:sldId id="304" r:id="rId18"/>
    <p:sldId id="289" r:id="rId19"/>
    <p:sldId id="299" r:id="rId20"/>
    <p:sldId id="290" r:id="rId21"/>
    <p:sldId id="291" r:id="rId22"/>
    <p:sldId id="314" r:id="rId23"/>
    <p:sldId id="292" r:id="rId24"/>
    <p:sldId id="310" r:id="rId25"/>
    <p:sldId id="311" r:id="rId26"/>
    <p:sldId id="305" r:id="rId27"/>
    <p:sldId id="269" r:id="rId28"/>
    <p:sldId id="307" r:id="rId29"/>
    <p:sldId id="293" r:id="rId30"/>
    <p:sldId id="31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561"/>
    <a:srgbClr val="3491A8"/>
    <a:srgbClr val="F6A955"/>
    <a:srgbClr val="F67B3C"/>
    <a:srgbClr val="C2DBE0"/>
    <a:srgbClr val="333F50"/>
    <a:srgbClr val="BAC4E2"/>
    <a:srgbClr val="00B050"/>
    <a:srgbClr val="2FFF8D"/>
    <a:srgbClr val="85F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9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5.xlsx"/><Relationship Id="rId1" Type="http://schemas.openxmlformats.org/officeDocument/2006/relationships/themeOverride" Target="../theme/themeOverride5.xm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6.xlsx"/><Relationship Id="rId1" Type="http://schemas.openxmlformats.org/officeDocument/2006/relationships/themeOverride" Target="../theme/themeOverride6.xm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7.xlsx"/><Relationship Id="rId1" Type="http://schemas.openxmlformats.org/officeDocument/2006/relationships/themeOverride" Target="../theme/themeOverride7.xm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8.xlsx"/><Relationship Id="rId1" Type="http://schemas.openxmlformats.org/officeDocument/2006/relationships/themeOverride" Target="../theme/themeOverrid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F94-4C3C-AB63-03D598890856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F94-4C3C-AB63-03D598890856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F94-4C3C-AB63-03D598890856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F94-4C3C-AB63-03D598890856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F94-4C3C-AB63-03D59889085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F94-4C3C-AB63-03D59889085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F94-4C3C-AB63-03D59889085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F94-4C3C-AB63-03D59889085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F94-4C3C-AB63-03D59889085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F94-4C3C-AB63-03D59889085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工作表1!$A$2:$A$6</c:f>
              <c:numCache>
                <c:formatCode>General</c:formatCode>
                <c:ptCount val="5"/>
              </c:numCache>
            </c:numRef>
          </c:cat>
          <c:val>
            <c:numRef>
              <c:f>工作表1!$B$2:$B$6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F94-4C3C-AB63-03D59889085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44546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6A-4D49-9619-0BD5639FCBF5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6A-4D49-9619-0BD5639FCBF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6A-4D49-9619-0BD5639FC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10-4586-B833-5D5121654CA5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10-4586-B833-5D5121654CA5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10-4586-B833-5D5121654C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7A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D0-4DCE-932F-A26371151719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D0-4DCE-932F-A26371151719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D0-4DCE-932F-A263711517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44546A">
                  <a:lumMod val="7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26-4450-9734-FF49D2A930EA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26-4450-9734-FF49D2A930EA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26-4450-9734-FF49D2A930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B05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E35-4587-873D-B7B7FFEE39E8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E35-4587-873D-B7B7FFEE39E8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E35-4587-873D-B7B7FFEE39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007A3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FA-4A79-BCAA-3472F96DD1E4}"/>
              </c:ext>
            </c:extLst>
          </c:dPt>
          <c:dPt>
            <c:idx val="1"/>
            <c:bubble3D val="0"/>
            <c:spPr>
              <a:solidFill>
                <a:sysClr val="window" lastClr="FFFFFF">
                  <a:lumMod val="85000"/>
                </a:sys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FA-4A79-BCAA-3472F96DD1E4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FA-4A79-BCAA-3472F96DD1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41AD-10D6-45F2-B966-96B30DC44173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AC582D0-28DC-4865-9261-980407AEC471}">
      <dgm:prSet phldrT="[文字]" custT="1"/>
      <dgm:spPr>
        <a:solidFill>
          <a:srgbClr val="007A37"/>
        </a:solidFill>
      </dgm:spPr>
      <dgm:t>
        <a:bodyPr/>
        <a:lstStyle/>
        <a:p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工業</a:t>
          </a:r>
          <a:r>
            <a: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4.0</a:t>
          </a:r>
          <a:r>
            <a:rPr lang="zh-TW" alt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主要設計原則</a:t>
          </a:r>
          <a:endParaRPr lang="zh-TW" altLang="en-US" sz="24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19BB273-40C1-4C68-AE24-D1EBEF9FC21A}" type="parTrans" cxnId="{691C6F39-9E52-470D-858F-3D2AD9970C16}">
      <dgm:prSet/>
      <dgm:spPr/>
      <dgm:t>
        <a:bodyPr/>
        <a:lstStyle/>
        <a:p>
          <a:endParaRPr lang="zh-TW" altLang="en-US"/>
        </a:p>
      </dgm:t>
    </dgm:pt>
    <dgm:pt modelId="{619924FA-1CF6-49DD-8F56-E1D6B65366A6}" type="sibTrans" cxnId="{691C6F39-9E52-470D-858F-3D2AD9970C16}">
      <dgm:prSet/>
      <dgm:spPr/>
      <dgm:t>
        <a:bodyPr/>
        <a:lstStyle/>
        <a:p>
          <a:endParaRPr lang="zh-TW" altLang="en-US"/>
        </a:p>
      </dgm:t>
    </dgm:pt>
    <dgm:pt modelId="{1009B609-5101-42EC-A8C6-155C973230F8}">
      <dgm:prSet phldrT="[文字]"/>
      <dgm:spPr>
        <a:solidFill>
          <a:srgbClr val="00DE64"/>
        </a:solidFill>
        <a:ln>
          <a:noFill/>
        </a:ln>
      </dgm:spPr>
      <dgm:t>
        <a:bodyPr/>
        <a:lstStyle/>
        <a:p>
          <a:r>
            <a: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協同操作化</a:t>
          </a:r>
          <a:endParaRPr lang="zh-TW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689675-32FA-4528-A653-925C564B6649}" type="parTrans" cxnId="{F8E7D5A1-6EB6-4614-A157-88FE335FC003}">
      <dgm:prSet/>
      <dgm:spPr/>
      <dgm:t>
        <a:bodyPr/>
        <a:lstStyle/>
        <a:p>
          <a:endParaRPr lang="zh-TW" altLang="en-US"/>
        </a:p>
      </dgm:t>
    </dgm:pt>
    <dgm:pt modelId="{3A2731BC-C9BA-4E99-8DC5-496509DD5548}" type="sibTrans" cxnId="{F8E7D5A1-6EB6-4614-A157-88FE335FC003}">
      <dgm:prSet/>
      <dgm:spPr/>
      <dgm:t>
        <a:bodyPr/>
        <a:lstStyle/>
        <a:p>
          <a:endParaRPr lang="zh-TW" altLang="en-US"/>
        </a:p>
      </dgm:t>
    </dgm:pt>
    <dgm:pt modelId="{F5A436F6-5928-49E5-98C3-162CCE306040}">
      <dgm:prSet phldrT="[文字]"/>
      <dgm:spPr>
        <a:solidFill>
          <a:srgbClr val="00DE64"/>
        </a:solidFill>
        <a:ln>
          <a:noFill/>
        </a:ln>
      </dgm:spPr>
      <dgm:t>
        <a:bodyPr/>
        <a:lstStyle/>
        <a:p>
          <a:r>
            <a: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視覺化</a:t>
          </a:r>
          <a:endParaRPr lang="zh-TW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7DE2246-9F7D-4F16-A40E-9654312AEBEF}" type="parTrans" cxnId="{2EA1DE88-4B79-4325-BA63-4AC32B4A43A3}">
      <dgm:prSet/>
      <dgm:spPr/>
      <dgm:t>
        <a:bodyPr/>
        <a:lstStyle/>
        <a:p>
          <a:endParaRPr lang="zh-TW" altLang="en-US"/>
        </a:p>
      </dgm:t>
    </dgm:pt>
    <dgm:pt modelId="{1C49228C-79F1-47B4-9439-EBB9F21EB9DB}" type="sibTrans" cxnId="{2EA1DE88-4B79-4325-BA63-4AC32B4A43A3}">
      <dgm:prSet/>
      <dgm:spPr/>
      <dgm:t>
        <a:bodyPr/>
        <a:lstStyle/>
        <a:p>
          <a:endParaRPr lang="zh-TW" altLang="en-US"/>
        </a:p>
      </dgm:t>
    </dgm:pt>
    <dgm:pt modelId="{3F930561-BD94-4B1A-8750-17BA631C8FB6}">
      <dgm:prSet phldrT="[文字]"/>
      <dgm:spPr>
        <a:solidFill>
          <a:srgbClr val="00DE64"/>
        </a:solidFill>
        <a:ln>
          <a:noFill/>
        </a:ln>
      </dgm:spPr>
      <dgm:t>
        <a:bodyPr/>
        <a:lstStyle/>
        <a:p>
          <a:r>
            <a: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分散式自主化</a:t>
          </a:r>
          <a:endParaRPr lang="zh-TW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A31FF7C-DE43-4DAD-9E1F-C2C6ACB81147}" type="parTrans" cxnId="{954E8BA9-C4AC-43B8-B4FC-F6BA9FA6290D}">
      <dgm:prSet/>
      <dgm:spPr/>
      <dgm:t>
        <a:bodyPr/>
        <a:lstStyle/>
        <a:p>
          <a:endParaRPr lang="zh-TW" altLang="en-US"/>
        </a:p>
      </dgm:t>
    </dgm:pt>
    <dgm:pt modelId="{7A0EC223-3D1A-4ECE-8507-E3132FCCF9BC}" type="sibTrans" cxnId="{954E8BA9-C4AC-43B8-B4FC-F6BA9FA6290D}">
      <dgm:prSet/>
      <dgm:spPr/>
      <dgm:t>
        <a:bodyPr/>
        <a:lstStyle/>
        <a:p>
          <a:endParaRPr lang="zh-TW" altLang="en-US"/>
        </a:p>
      </dgm:t>
    </dgm:pt>
    <dgm:pt modelId="{5A8467D6-0CFF-4C80-9EAF-470E6F5D043C}">
      <dgm:prSet phldrT="[文字]"/>
      <dgm:spPr>
        <a:solidFill>
          <a:srgbClr val="00DE64"/>
        </a:solidFill>
        <a:ln>
          <a:noFill/>
        </a:ln>
      </dgm:spPr>
      <dgm:t>
        <a:bodyPr/>
        <a:lstStyle/>
        <a:p>
          <a:r>
            <a: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即時化的能力</a:t>
          </a:r>
          <a:endParaRPr lang="zh-TW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823A81-EB87-4D1A-A1DA-77EE4FD4B1CA}" type="parTrans" cxnId="{41135423-82C4-4E67-A752-E5636BB832B6}">
      <dgm:prSet/>
      <dgm:spPr/>
      <dgm:t>
        <a:bodyPr/>
        <a:lstStyle/>
        <a:p>
          <a:endParaRPr lang="zh-TW" altLang="en-US"/>
        </a:p>
      </dgm:t>
    </dgm:pt>
    <dgm:pt modelId="{242D17A1-C719-4E79-923D-FCA928CB8336}" type="sibTrans" cxnId="{41135423-82C4-4E67-A752-E5636BB832B6}">
      <dgm:prSet/>
      <dgm:spPr/>
      <dgm:t>
        <a:bodyPr/>
        <a:lstStyle/>
        <a:p>
          <a:endParaRPr lang="zh-TW" altLang="en-US"/>
        </a:p>
      </dgm:t>
    </dgm:pt>
    <dgm:pt modelId="{312E0DBD-84F6-4A43-AFDC-B4B8FC1836DA}">
      <dgm:prSet/>
      <dgm:spPr>
        <a:solidFill>
          <a:srgbClr val="00DE64"/>
        </a:solidFill>
        <a:ln>
          <a:noFill/>
        </a:ln>
      </dgm:spPr>
      <dgm:t>
        <a:bodyPr/>
        <a:lstStyle/>
        <a:p>
          <a:r>
            <a:rPr lang="zh-TW" alt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模組化</a:t>
          </a:r>
          <a:endParaRPr lang="zh-TW" alt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A918B7F-0D7D-4148-B1DE-C016267FED1D}" type="parTrans" cxnId="{C8A4D486-BE16-4E5E-9B8C-B71F2CD7D0F2}">
      <dgm:prSet/>
      <dgm:spPr/>
      <dgm:t>
        <a:bodyPr/>
        <a:lstStyle/>
        <a:p>
          <a:endParaRPr lang="zh-TW" altLang="en-US"/>
        </a:p>
      </dgm:t>
    </dgm:pt>
    <dgm:pt modelId="{8FC101AA-1890-4F1B-8548-04CE50FE0199}" type="sibTrans" cxnId="{C8A4D486-BE16-4E5E-9B8C-B71F2CD7D0F2}">
      <dgm:prSet/>
      <dgm:spPr/>
      <dgm:t>
        <a:bodyPr/>
        <a:lstStyle/>
        <a:p>
          <a:endParaRPr lang="zh-TW" altLang="en-US"/>
        </a:p>
      </dgm:t>
    </dgm:pt>
    <dgm:pt modelId="{40DA65D7-6CF5-4012-8EE2-341EC25C3C4F}" type="pres">
      <dgm:prSet presAssocID="{C17E41AD-10D6-45F2-B966-96B30DC4417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2B4F3D0C-E7B4-4DF8-B21F-42B80309E05F}" type="pres">
      <dgm:prSet presAssocID="{2AC582D0-28DC-4865-9261-980407AEC471}" presName="centerShape" presStyleLbl="node0" presStyleIdx="0" presStyleCnt="1" custScaleX="113102" custScaleY="113102"/>
      <dgm:spPr/>
      <dgm:t>
        <a:bodyPr/>
        <a:lstStyle/>
        <a:p>
          <a:endParaRPr lang="zh-TW" altLang="en-US"/>
        </a:p>
      </dgm:t>
    </dgm:pt>
    <dgm:pt modelId="{C5BAABC8-1836-497B-8FE7-F9FDDCBA9EFC}" type="pres">
      <dgm:prSet presAssocID="{1009B609-5101-42EC-A8C6-155C973230F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A72724-0BDE-4F9C-B600-52E1DB0E52BF}" type="pres">
      <dgm:prSet presAssocID="{1009B609-5101-42EC-A8C6-155C973230F8}" presName="dummy" presStyleCnt="0"/>
      <dgm:spPr/>
    </dgm:pt>
    <dgm:pt modelId="{7156A5D5-773F-4D25-A261-8B7BACA73169}" type="pres">
      <dgm:prSet presAssocID="{3A2731BC-C9BA-4E99-8DC5-496509DD5548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B661016-74BB-4078-B1B9-CB0E0499F663}" type="pres">
      <dgm:prSet presAssocID="{F5A436F6-5928-49E5-98C3-162CCE30604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FC31537-24FD-4973-A5AB-109A0F1F15CF}" type="pres">
      <dgm:prSet presAssocID="{F5A436F6-5928-49E5-98C3-162CCE306040}" presName="dummy" presStyleCnt="0"/>
      <dgm:spPr/>
    </dgm:pt>
    <dgm:pt modelId="{FF038705-13BA-4B56-B7FB-FEE861F81DFC}" type="pres">
      <dgm:prSet presAssocID="{1C49228C-79F1-47B4-9439-EBB9F21EB9DB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ABBDE35A-4581-40F8-857B-532509ACD091}" type="pres">
      <dgm:prSet presAssocID="{3F930561-BD94-4B1A-8750-17BA631C8FB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CC05E01-4678-4C40-A5F5-67878FC52808}" type="pres">
      <dgm:prSet presAssocID="{3F930561-BD94-4B1A-8750-17BA631C8FB6}" presName="dummy" presStyleCnt="0"/>
      <dgm:spPr/>
    </dgm:pt>
    <dgm:pt modelId="{37450CAC-20B1-462D-9ED9-CA787200A77C}" type="pres">
      <dgm:prSet presAssocID="{7A0EC223-3D1A-4ECE-8507-E3132FCCF9BC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C138E229-FC39-40AF-B393-9DD3D0568F18}" type="pres">
      <dgm:prSet presAssocID="{5A8467D6-0CFF-4C80-9EAF-470E6F5D043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7E46362-EF4D-4867-B0EC-F1AB5239F967}" type="pres">
      <dgm:prSet presAssocID="{5A8467D6-0CFF-4C80-9EAF-470E6F5D043C}" presName="dummy" presStyleCnt="0"/>
      <dgm:spPr/>
    </dgm:pt>
    <dgm:pt modelId="{6B5B0B07-D8D4-4AEA-B4F4-0276E57C0F13}" type="pres">
      <dgm:prSet presAssocID="{242D17A1-C719-4E79-923D-FCA928CB8336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EAA3CD33-F7D2-4193-AC07-EE5AF7916755}" type="pres">
      <dgm:prSet presAssocID="{312E0DBD-84F6-4A43-AFDC-B4B8FC1836D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EA0433-2402-4845-9037-17A64357CC0A}" type="pres">
      <dgm:prSet presAssocID="{312E0DBD-84F6-4A43-AFDC-B4B8FC1836DA}" presName="dummy" presStyleCnt="0"/>
      <dgm:spPr/>
    </dgm:pt>
    <dgm:pt modelId="{C55A0C9F-4491-4370-858E-99D3D7C5FEE6}" type="pres">
      <dgm:prSet presAssocID="{8FC101AA-1890-4F1B-8548-04CE50FE0199}" presName="sibTrans" presStyleLbl="sibTrans2D1" presStyleIdx="4" presStyleCnt="5"/>
      <dgm:spPr/>
      <dgm:t>
        <a:bodyPr/>
        <a:lstStyle/>
        <a:p>
          <a:endParaRPr lang="zh-TW" altLang="en-US"/>
        </a:p>
      </dgm:t>
    </dgm:pt>
  </dgm:ptLst>
  <dgm:cxnLst>
    <dgm:cxn modelId="{C0012C48-E266-4824-A58C-EBB27A380E5B}" type="presOf" srcId="{3A2731BC-C9BA-4E99-8DC5-496509DD5548}" destId="{7156A5D5-773F-4D25-A261-8B7BACA73169}" srcOrd="0" destOrd="0" presId="urn:microsoft.com/office/officeart/2005/8/layout/radial6"/>
    <dgm:cxn modelId="{954E8BA9-C4AC-43B8-B4FC-F6BA9FA6290D}" srcId="{2AC582D0-28DC-4865-9261-980407AEC471}" destId="{3F930561-BD94-4B1A-8750-17BA631C8FB6}" srcOrd="2" destOrd="0" parTransId="{2A31FF7C-DE43-4DAD-9E1F-C2C6ACB81147}" sibTransId="{7A0EC223-3D1A-4ECE-8507-E3132FCCF9BC}"/>
    <dgm:cxn modelId="{3597C225-F979-4B47-96BB-FA61EA5D7597}" type="presOf" srcId="{F5A436F6-5928-49E5-98C3-162CCE306040}" destId="{DB661016-74BB-4078-B1B9-CB0E0499F663}" srcOrd="0" destOrd="0" presId="urn:microsoft.com/office/officeart/2005/8/layout/radial6"/>
    <dgm:cxn modelId="{F8E7D5A1-6EB6-4614-A157-88FE335FC003}" srcId="{2AC582D0-28DC-4865-9261-980407AEC471}" destId="{1009B609-5101-42EC-A8C6-155C973230F8}" srcOrd="0" destOrd="0" parTransId="{67689675-32FA-4528-A653-925C564B6649}" sibTransId="{3A2731BC-C9BA-4E99-8DC5-496509DD5548}"/>
    <dgm:cxn modelId="{AB00914B-3936-413E-93C0-86A23DCD9E92}" type="presOf" srcId="{5A8467D6-0CFF-4C80-9EAF-470E6F5D043C}" destId="{C138E229-FC39-40AF-B393-9DD3D0568F18}" srcOrd="0" destOrd="0" presId="urn:microsoft.com/office/officeart/2005/8/layout/radial6"/>
    <dgm:cxn modelId="{691C6F39-9E52-470D-858F-3D2AD9970C16}" srcId="{C17E41AD-10D6-45F2-B966-96B30DC44173}" destId="{2AC582D0-28DC-4865-9261-980407AEC471}" srcOrd="0" destOrd="0" parTransId="{719BB273-40C1-4C68-AE24-D1EBEF9FC21A}" sibTransId="{619924FA-1CF6-49DD-8F56-E1D6B65366A6}"/>
    <dgm:cxn modelId="{2EA1DE88-4B79-4325-BA63-4AC32B4A43A3}" srcId="{2AC582D0-28DC-4865-9261-980407AEC471}" destId="{F5A436F6-5928-49E5-98C3-162CCE306040}" srcOrd="1" destOrd="0" parTransId="{D7DE2246-9F7D-4F16-A40E-9654312AEBEF}" sibTransId="{1C49228C-79F1-47B4-9439-EBB9F21EB9DB}"/>
    <dgm:cxn modelId="{298F91BC-8A6C-4107-8B97-9A1A545EE20A}" type="presOf" srcId="{1009B609-5101-42EC-A8C6-155C973230F8}" destId="{C5BAABC8-1836-497B-8FE7-F9FDDCBA9EFC}" srcOrd="0" destOrd="0" presId="urn:microsoft.com/office/officeart/2005/8/layout/radial6"/>
    <dgm:cxn modelId="{C8A4D486-BE16-4E5E-9B8C-B71F2CD7D0F2}" srcId="{2AC582D0-28DC-4865-9261-980407AEC471}" destId="{312E0DBD-84F6-4A43-AFDC-B4B8FC1836DA}" srcOrd="4" destOrd="0" parTransId="{1A918B7F-0D7D-4148-B1DE-C016267FED1D}" sibTransId="{8FC101AA-1890-4F1B-8548-04CE50FE0199}"/>
    <dgm:cxn modelId="{2087B07D-4571-4C39-83D1-9B5EBFE34A12}" type="presOf" srcId="{312E0DBD-84F6-4A43-AFDC-B4B8FC1836DA}" destId="{EAA3CD33-F7D2-4193-AC07-EE5AF7916755}" srcOrd="0" destOrd="0" presId="urn:microsoft.com/office/officeart/2005/8/layout/radial6"/>
    <dgm:cxn modelId="{41135423-82C4-4E67-A752-E5636BB832B6}" srcId="{2AC582D0-28DC-4865-9261-980407AEC471}" destId="{5A8467D6-0CFF-4C80-9EAF-470E6F5D043C}" srcOrd="3" destOrd="0" parTransId="{C9823A81-EB87-4D1A-A1DA-77EE4FD4B1CA}" sibTransId="{242D17A1-C719-4E79-923D-FCA928CB8336}"/>
    <dgm:cxn modelId="{53D370F4-5209-4FBC-AAB5-303965D33D48}" type="presOf" srcId="{1C49228C-79F1-47B4-9439-EBB9F21EB9DB}" destId="{FF038705-13BA-4B56-B7FB-FEE861F81DFC}" srcOrd="0" destOrd="0" presId="urn:microsoft.com/office/officeart/2005/8/layout/radial6"/>
    <dgm:cxn modelId="{0E043BC7-C4F0-4940-9E72-BAA1233F4E14}" type="presOf" srcId="{2AC582D0-28DC-4865-9261-980407AEC471}" destId="{2B4F3D0C-E7B4-4DF8-B21F-42B80309E05F}" srcOrd="0" destOrd="0" presId="urn:microsoft.com/office/officeart/2005/8/layout/radial6"/>
    <dgm:cxn modelId="{A8586FD6-E12B-44F0-8CEF-89421967E3C3}" type="presOf" srcId="{3F930561-BD94-4B1A-8750-17BA631C8FB6}" destId="{ABBDE35A-4581-40F8-857B-532509ACD091}" srcOrd="0" destOrd="0" presId="urn:microsoft.com/office/officeart/2005/8/layout/radial6"/>
    <dgm:cxn modelId="{52B8E1BE-7447-41D2-8FED-EA08F4A3151F}" type="presOf" srcId="{8FC101AA-1890-4F1B-8548-04CE50FE0199}" destId="{C55A0C9F-4491-4370-858E-99D3D7C5FEE6}" srcOrd="0" destOrd="0" presId="urn:microsoft.com/office/officeart/2005/8/layout/radial6"/>
    <dgm:cxn modelId="{BBC7B56C-3C2E-40B4-BA48-873D6F66CD82}" type="presOf" srcId="{C17E41AD-10D6-45F2-B966-96B30DC44173}" destId="{40DA65D7-6CF5-4012-8EE2-341EC25C3C4F}" srcOrd="0" destOrd="0" presId="urn:microsoft.com/office/officeart/2005/8/layout/radial6"/>
    <dgm:cxn modelId="{75A0AD25-A37C-445E-88C3-2178875914E3}" type="presOf" srcId="{7A0EC223-3D1A-4ECE-8507-E3132FCCF9BC}" destId="{37450CAC-20B1-462D-9ED9-CA787200A77C}" srcOrd="0" destOrd="0" presId="urn:microsoft.com/office/officeart/2005/8/layout/radial6"/>
    <dgm:cxn modelId="{2993F1DC-9609-4129-9D13-20EA4BFCDE44}" type="presOf" srcId="{242D17A1-C719-4E79-923D-FCA928CB8336}" destId="{6B5B0B07-D8D4-4AEA-B4F4-0276E57C0F13}" srcOrd="0" destOrd="0" presId="urn:microsoft.com/office/officeart/2005/8/layout/radial6"/>
    <dgm:cxn modelId="{92B981CD-8F10-4F97-833C-5A7D216F0EEF}" type="presParOf" srcId="{40DA65D7-6CF5-4012-8EE2-341EC25C3C4F}" destId="{2B4F3D0C-E7B4-4DF8-B21F-42B80309E05F}" srcOrd="0" destOrd="0" presId="urn:microsoft.com/office/officeart/2005/8/layout/radial6"/>
    <dgm:cxn modelId="{044C40CD-F667-4452-B796-9F45FF22122E}" type="presParOf" srcId="{40DA65D7-6CF5-4012-8EE2-341EC25C3C4F}" destId="{C5BAABC8-1836-497B-8FE7-F9FDDCBA9EFC}" srcOrd="1" destOrd="0" presId="urn:microsoft.com/office/officeart/2005/8/layout/radial6"/>
    <dgm:cxn modelId="{7F2776DC-C116-4B48-B7C4-D8F13C0B78ED}" type="presParOf" srcId="{40DA65D7-6CF5-4012-8EE2-341EC25C3C4F}" destId="{77A72724-0BDE-4F9C-B600-52E1DB0E52BF}" srcOrd="2" destOrd="0" presId="urn:microsoft.com/office/officeart/2005/8/layout/radial6"/>
    <dgm:cxn modelId="{E8AD4796-0D2C-4024-AFC3-19C7D7A1C131}" type="presParOf" srcId="{40DA65D7-6CF5-4012-8EE2-341EC25C3C4F}" destId="{7156A5D5-773F-4D25-A261-8B7BACA73169}" srcOrd="3" destOrd="0" presId="urn:microsoft.com/office/officeart/2005/8/layout/radial6"/>
    <dgm:cxn modelId="{FD66FFB4-ABBE-4993-AF41-8F66F1B33661}" type="presParOf" srcId="{40DA65D7-6CF5-4012-8EE2-341EC25C3C4F}" destId="{DB661016-74BB-4078-B1B9-CB0E0499F663}" srcOrd="4" destOrd="0" presId="urn:microsoft.com/office/officeart/2005/8/layout/radial6"/>
    <dgm:cxn modelId="{ECFFE6F5-BDA7-464E-A037-9676F2FEC0FF}" type="presParOf" srcId="{40DA65D7-6CF5-4012-8EE2-341EC25C3C4F}" destId="{FFC31537-24FD-4973-A5AB-109A0F1F15CF}" srcOrd="5" destOrd="0" presId="urn:microsoft.com/office/officeart/2005/8/layout/radial6"/>
    <dgm:cxn modelId="{A971AC9D-C54A-45FF-950A-47FDB709DAF9}" type="presParOf" srcId="{40DA65D7-6CF5-4012-8EE2-341EC25C3C4F}" destId="{FF038705-13BA-4B56-B7FB-FEE861F81DFC}" srcOrd="6" destOrd="0" presId="urn:microsoft.com/office/officeart/2005/8/layout/radial6"/>
    <dgm:cxn modelId="{840D6442-AD35-43B5-A457-3D62938BA561}" type="presParOf" srcId="{40DA65D7-6CF5-4012-8EE2-341EC25C3C4F}" destId="{ABBDE35A-4581-40F8-857B-532509ACD091}" srcOrd="7" destOrd="0" presId="urn:microsoft.com/office/officeart/2005/8/layout/radial6"/>
    <dgm:cxn modelId="{373C2297-3113-4275-871F-9BD9FBF42522}" type="presParOf" srcId="{40DA65D7-6CF5-4012-8EE2-341EC25C3C4F}" destId="{7CC05E01-4678-4C40-A5F5-67878FC52808}" srcOrd="8" destOrd="0" presId="urn:microsoft.com/office/officeart/2005/8/layout/radial6"/>
    <dgm:cxn modelId="{07246936-F5B7-47C2-A63B-0E23D4BDB273}" type="presParOf" srcId="{40DA65D7-6CF5-4012-8EE2-341EC25C3C4F}" destId="{37450CAC-20B1-462D-9ED9-CA787200A77C}" srcOrd="9" destOrd="0" presId="urn:microsoft.com/office/officeart/2005/8/layout/radial6"/>
    <dgm:cxn modelId="{BEF5827A-508A-455A-B167-B135B819FA6F}" type="presParOf" srcId="{40DA65D7-6CF5-4012-8EE2-341EC25C3C4F}" destId="{C138E229-FC39-40AF-B393-9DD3D0568F18}" srcOrd="10" destOrd="0" presId="urn:microsoft.com/office/officeart/2005/8/layout/radial6"/>
    <dgm:cxn modelId="{36EAC2C8-AA07-4836-BD90-A535360F98B1}" type="presParOf" srcId="{40DA65D7-6CF5-4012-8EE2-341EC25C3C4F}" destId="{37E46362-EF4D-4867-B0EC-F1AB5239F967}" srcOrd="11" destOrd="0" presId="urn:microsoft.com/office/officeart/2005/8/layout/radial6"/>
    <dgm:cxn modelId="{31FB1D95-A14D-485B-AB51-3B971639BBEA}" type="presParOf" srcId="{40DA65D7-6CF5-4012-8EE2-341EC25C3C4F}" destId="{6B5B0B07-D8D4-4AEA-B4F4-0276E57C0F13}" srcOrd="12" destOrd="0" presId="urn:microsoft.com/office/officeart/2005/8/layout/radial6"/>
    <dgm:cxn modelId="{B5F88ECC-E00E-4EBC-BBFB-C47DA40874B9}" type="presParOf" srcId="{40DA65D7-6CF5-4012-8EE2-341EC25C3C4F}" destId="{EAA3CD33-F7D2-4193-AC07-EE5AF7916755}" srcOrd="13" destOrd="0" presId="urn:microsoft.com/office/officeart/2005/8/layout/radial6"/>
    <dgm:cxn modelId="{7E9BC074-E9EA-483D-9224-2A706979A5A5}" type="presParOf" srcId="{40DA65D7-6CF5-4012-8EE2-341EC25C3C4F}" destId="{40EA0433-2402-4845-9037-17A64357CC0A}" srcOrd="14" destOrd="0" presId="urn:microsoft.com/office/officeart/2005/8/layout/radial6"/>
    <dgm:cxn modelId="{A153D926-87B6-4129-96BE-B86634AD155B}" type="presParOf" srcId="{40DA65D7-6CF5-4012-8EE2-341EC25C3C4F}" destId="{C55A0C9F-4491-4370-858E-99D3D7C5FEE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E25C5B-8E3B-443F-8A5D-4D30295B46FC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46597CC-0CE8-41F6-BAE8-03BC274B2476}">
      <dgm:prSet phldrT="[文字]"/>
      <dgm:spPr/>
      <dgm:t>
        <a:bodyPr/>
        <a:lstStyle/>
        <a:p>
          <a:r>
            <a:rPr lang="zh-TW" altLang="en-US" b="1" dirty="0" smtClean="0"/>
            <a:t>研發</a:t>
          </a:r>
          <a:endParaRPr lang="zh-TW" altLang="en-US" b="1" dirty="0"/>
        </a:p>
      </dgm:t>
    </dgm:pt>
    <dgm:pt modelId="{D539EE1C-6856-45F9-B9BF-86B664EB6A0B}" type="parTrans" cxnId="{3FA7AB6C-4AA9-4C96-9DAB-BAFA5217B7E7}">
      <dgm:prSet/>
      <dgm:spPr/>
      <dgm:t>
        <a:bodyPr/>
        <a:lstStyle/>
        <a:p>
          <a:endParaRPr lang="zh-TW" altLang="en-US"/>
        </a:p>
      </dgm:t>
    </dgm:pt>
    <dgm:pt modelId="{0ADE603A-5C1D-47A5-BFC6-1B19E2819322}" type="sibTrans" cxnId="{3FA7AB6C-4AA9-4C96-9DAB-BAFA5217B7E7}">
      <dgm:prSet/>
      <dgm:spPr/>
      <dgm:t>
        <a:bodyPr/>
        <a:lstStyle/>
        <a:p>
          <a:endParaRPr lang="zh-TW" altLang="en-US"/>
        </a:p>
      </dgm:t>
    </dgm:pt>
    <dgm:pt modelId="{9A44FA6D-5E7F-424E-9496-1390C0D65E82}">
      <dgm:prSet phldrT="[文字]"/>
      <dgm:spPr/>
      <dgm:t>
        <a:bodyPr/>
        <a:lstStyle/>
        <a:p>
          <a:r>
            <a:rPr lang="zh-TW" altLang="en-US" b="1" dirty="0" smtClean="0"/>
            <a:t>物流</a:t>
          </a:r>
          <a:endParaRPr lang="zh-TW" altLang="en-US" b="1" dirty="0"/>
        </a:p>
      </dgm:t>
    </dgm:pt>
    <dgm:pt modelId="{39C21675-4CF0-4524-9DA7-3C25C522DA60}" type="parTrans" cxnId="{6B817481-F0D7-4114-8511-95C57B70668C}">
      <dgm:prSet/>
      <dgm:spPr/>
      <dgm:t>
        <a:bodyPr/>
        <a:lstStyle/>
        <a:p>
          <a:endParaRPr lang="zh-TW" altLang="en-US"/>
        </a:p>
      </dgm:t>
    </dgm:pt>
    <dgm:pt modelId="{D7DC70FF-1C30-4B26-9719-CB139396E75A}" type="sibTrans" cxnId="{6B817481-F0D7-4114-8511-95C57B70668C}">
      <dgm:prSet/>
      <dgm:spPr/>
      <dgm:t>
        <a:bodyPr/>
        <a:lstStyle/>
        <a:p>
          <a:endParaRPr lang="zh-TW" altLang="en-US"/>
        </a:p>
      </dgm:t>
    </dgm:pt>
    <dgm:pt modelId="{8C74FE52-4106-46A9-8ED5-C6931007CC64}">
      <dgm:prSet phldrT="[文字]"/>
      <dgm:spPr/>
      <dgm:t>
        <a:bodyPr/>
        <a:lstStyle/>
        <a:p>
          <a:r>
            <a:rPr lang="zh-TW" altLang="en-US" b="1" dirty="0" smtClean="0"/>
            <a:t>銷售</a:t>
          </a:r>
          <a:endParaRPr lang="zh-TW" altLang="en-US" b="1" dirty="0"/>
        </a:p>
      </dgm:t>
    </dgm:pt>
    <dgm:pt modelId="{227C2E6D-84B9-4192-B913-BBF0C0711C4F}" type="parTrans" cxnId="{BBEBCB46-7940-4CA0-8AEC-E3809047EBE6}">
      <dgm:prSet/>
      <dgm:spPr/>
      <dgm:t>
        <a:bodyPr/>
        <a:lstStyle/>
        <a:p>
          <a:endParaRPr lang="zh-TW" altLang="en-US"/>
        </a:p>
      </dgm:t>
    </dgm:pt>
    <dgm:pt modelId="{49A8A15C-7A21-476A-90B2-59270AF2983B}" type="sibTrans" cxnId="{BBEBCB46-7940-4CA0-8AEC-E3809047EBE6}">
      <dgm:prSet/>
      <dgm:spPr/>
      <dgm:t>
        <a:bodyPr/>
        <a:lstStyle/>
        <a:p>
          <a:endParaRPr lang="zh-TW" altLang="en-US"/>
        </a:p>
      </dgm:t>
    </dgm:pt>
    <dgm:pt modelId="{41A8AB7B-1232-4D6F-94DC-07B4FD4C43DC}">
      <dgm:prSet/>
      <dgm:spPr/>
      <dgm:t>
        <a:bodyPr/>
        <a:lstStyle/>
        <a:p>
          <a:r>
            <a:rPr lang="zh-TW" altLang="en-US" b="1" dirty="0" smtClean="0"/>
            <a:t>製造</a:t>
          </a:r>
          <a:endParaRPr lang="zh-TW" altLang="en-US" b="1" dirty="0"/>
        </a:p>
      </dgm:t>
    </dgm:pt>
    <dgm:pt modelId="{585FB0A1-6E5A-416B-B3FE-3D434F65EFCF}" type="parTrans" cxnId="{575E0730-8CE4-4759-B593-A46AC8C8836F}">
      <dgm:prSet/>
      <dgm:spPr/>
      <dgm:t>
        <a:bodyPr/>
        <a:lstStyle/>
        <a:p>
          <a:endParaRPr lang="zh-TW" altLang="en-US"/>
        </a:p>
      </dgm:t>
    </dgm:pt>
    <dgm:pt modelId="{A483C24D-5453-4D30-9934-DA85AC9E5956}" type="sibTrans" cxnId="{575E0730-8CE4-4759-B593-A46AC8C8836F}">
      <dgm:prSet/>
      <dgm:spPr/>
      <dgm:t>
        <a:bodyPr/>
        <a:lstStyle/>
        <a:p>
          <a:endParaRPr lang="zh-TW" altLang="en-US"/>
        </a:p>
      </dgm:t>
    </dgm:pt>
    <dgm:pt modelId="{DC0D3F78-3D8B-4C51-A7BC-4C2F04E3595E}" type="pres">
      <dgm:prSet presAssocID="{31E25C5B-8E3B-443F-8A5D-4D30295B46F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40C36C0B-F88B-4910-929F-62B57268E2B0}" type="pres">
      <dgm:prSet presAssocID="{246597CC-0CE8-41F6-BAE8-03BC274B2476}" presName="Accent1" presStyleCnt="0"/>
      <dgm:spPr/>
    </dgm:pt>
    <dgm:pt modelId="{6A3D9076-DE0B-4B0F-84D3-6569EC09FD31}" type="pres">
      <dgm:prSet presAssocID="{246597CC-0CE8-41F6-BAE8-03BC274B2476}" presName="Accent" presStyleLbl="node1" presStyleIdx="0" presStyleCnt="4"/>
      <dgm:spPr>
        <a:ln>
          <a:noFill/>
        </a:ln>
      </dgm:spPr>
      <dgm:t>
        <a:bodyPr/>
        <a:lstStyle/>
        <a:p>
          <a:endParaRPr lang="zh-TW" altLang="en-US"/>
        </a:p>
      </dgm:t>
    </dgm:pt>
    <dgm:pt modelId="{9B613232-68C8-450E-93A9-19E1C4E02936}" type="pres">
      <dgm:prSet presAssocID="{246597CC-0CE8-41F6-BAE8-03BC274B2476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AA8D41-BE37-440E-9DC6-7256629B96A6}" type="pres">
      <dgm:prSet presAssocID="{41A8AB7B-1232-4D6F-94DC-07B4FD4C43DC}" presName="Accent2" presStyleCnt="0"/>
      <dgm:spPr/>
    </dgm:pt>
    <dgm:pt modelId="{C04E2D21-448E-45A6-8E66-FBEC959D6811}" type="pres">
      <dgm:prSet presAssocID="{41A8AB7B-1232-4D6F-94DC-07B4FD4C43DC}" presName="Accent" presStyleLbl="node1" presStyleIdx="1" presStyleCnt="4"/>
      <dgm:spPr>
        <a:solidFill>
          <a:srgbClr val="009644"/>
        </a:solidFill>
        <a:ln>
          <a:noFill/>
        </a:ln>
      </dgm:spPr>
      <dgm:t>
        <a:bodyPr/>
        <a:lstStyle/>
        <a:p>
          <a:endParaRPr lang="zh-TW" altLang="en-US"/>
        </a:p>
      </dgm:t>
    </dgm:pt>
    <dgm:pt modelId="{75A7236A-63E8-4D92-9024-933097F9569A}" type="pres">
      <dgm:prSet presAssocID="{41A8AB7B-1232-4D6F-94DC-07B4FD4C43DC}" presName="Parent2" presStyleLbl="revTx" presStyleIdx="1" presStyleCnt="4" custLinFactNeighborY="-26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60FF307-9C49-493A-B50F-31C66880D003}" type="pres">
      <dgm:prSet presAssocID="{9A44FA6D-5E7F-424E-9496-1390C0D65E82}" presName="Accent3" presStyleCnt="0"/>
      <dgm:spPr/>
    </dgm:pt>
    <dgm:pt modelId="{1D8F5223-F1DE-4639-96CE-51B02DC39206}" type="pres">
      <dgm:prSet presAssocID="{9A44FA6D-5E7F-424E-9496-1390C0D65E82}" presName="Accent" presStyleLbl="node1" presStyleIdx="2" presStyleCnt="4"/>
      <dgm:spPr>
        <a:ln>
          <a:noFill/>
        </a:ln>
      </dgm:spPr>
      <dgm:t>
        <a:bodyPr/>
        <a:lstStyle/>
        <a:p>
          <a:endParaRPr lang="zh-TW" altLang="en-US"/>
        </a:p>
      </dgm:t>
    </dgm:pt>
    <dgm:pt modelId="{952C8EF4-62C4-4648-A3ED-F4711E9FB085}" type="pres">
      <dgm:prSet presAssocID="{9A44FA6D-5E7F-424E-9496-1390C0D65E82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EC1BDFE-659A-49E8-944A-DB3976702925}" type="pres">
      <dgm:prSet presAssocID="{8C74FE52-4106-46A9-8ED5-C6931007CC64}" presName="Accent4" presStyleCnt="0"/>
      <dgm:spPr/>
    </dgm:pt>
    <dgm:pt modelId="{835DD3A1-CCA0-4AF2-B3F8-2157C27A5032}" type="pres">
      <dgm:prSet presAssocID="{8C74FE52-4106-46A9-8ED5-C6931007CC64}" presName="Accent" presStyleLbl="node1" presStyleIdx="3" presStyleCnt="4"/>
      <dgm:spPr>
        <a:solidFill>
          <a:srgbClr val="009644"/>
        </a:solidFill>
        <a:ln>
          <a:noFill/>
        </a:ln>
      </dgm:spPr>
      <dgm:t>
        <a:bodyPr/>
        <a:lstStyle/>
        <a:p>
          <a:endParaRPr lang="zh-TW" altLang="en-US"/>
        </a:p>
      </dgm:t>
    </dgm:pt>
    <dgm:pt modelId="{CED28BE1-9A70-4C87-8398-25E422B21A43}" type="pres">
      <dgm:prSet presAssocID="{8C74FE52-4106-46A9-8ED5-C6931007CC64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AC3370A-E4EB-499C-A053-BB10521FEB7B}" type="presOf" srcId="{8C74FE52-4106-46A9-8ED5-C6931007CC64}" destId="{CED28BE1-9A70-4C87-8398-25E422B21A43}" srcOrd="0" destOrd="0" presId="urn:microsoft.com/office/officeart/2009/layout/CircleArrowProcess"/>
    <dgm:cxn modelId="{BBEBCB46-7940-4CA0-8AEC-E3809047EBE6}" srcId="{31E25C5B-8E3B-443F-8A5D-4D30295B46FC}" destId="{8C74FE52-4106-46A9-8ED5-C6931007CC64}" srcOrd="3" destOrd="0" parTransId="{227C2E6D-84B9-4192-B913-BBF0C0711C4F}" sibTransId="{49A8A15C-7A21-476A-90B2-59270AF2983B}"/>
    <dgm:cxn modelId="{575E0730-8CE4-4759-B593-A46AC8C8836F}" srcId="{31E25C5B-8E3B-443F-8A5D-4D30295B46FC}" destId="{41A8AB7B-1232-4D6F-94DC-07B4FD4C43DC}" srcOrd="1" destOrd="0" parTransId="{585FB0A1-6E5A-416B-B3FE-3D434F65EFCF}" sibTransId="{A483C24D-5453-4D30-9934-DA85AC9E5956}"/>
    <dgm:cxn modelId="{3FA7AB6C-4AA9-4C96-9DAB-BAFA5217B7E7}" srcId="{31E25C5B-8E3B-443F-8A5D-4D30295B46FC}" destId="{246597CC-0CE8-41F6-BAE8-03BC274B2476}" srcOrd="0" destOrd="0" parTransId="{D539EE1C-6856-45F9-B9BF-86B664EB6A0B}" sibTransId="{0ADE603A-5C1D-47A5-BFC6-1B19E2819322}"/>
    <dgm:cxn modelId="{AB00EB3D-932A-4FC5-BC31-B146244F072E}" type="presOf" srcId="{41A8AB7B-1232-4D6F-94DC-07B4FD4C43DC}" destId="{75A7236A-63E8-4D92-9024-933097F9569A}" srcOrd="0" destOrd="0" presId="urn:microsoft.com/office/officeart/2009/layout/CircleArrowProcess"/>
    <dgm:cxn modelId="{6B817481-F0D7-4114-8511-95C57B70668C}" srcId="{31E25C5B-8E3B-443F-8A5D-4D30295B46FC}" destId="{9A44FA6D-5E7F-424E-9496-1390C0D65E82}" srcOrd="2" destOrd="0" parTransId="{39C21675-4CF0-4524-9DA7-3C25C522DA60}" sibTransId="{D7DC70FF-1C30-4B26-9719-CB139396E75A}"/>
    <dgm:cxn modelId="{9B15EA17-7DAF-4126-9D3A-5960E28E7DB3}" type="presOf" srcId="{9A44FA6D-5E7F-424E-9496-1390C0D65E82}" destId="{952C8EF4-62C4-4648-A3ED-F4711E9FB085}" srcOrd="0" destOrd="0" presId="urn:microsoft.com/office/officeart/2009/layout/CircleArrowProcess"/>
    <dgm:cxn modelId="{6B903A81-847E-46ED-8A5C-56084C82C637}" type="presOf" srcId="{246597CC-0CE8-41F6-BAE8-03BC274B2476}" destId="{9B613232-68C8-450E-93A9-19E1C4E02936}" srcOrd="0" destOrd="0" presId="urn:microsoft.com/office/officeart/2009/layout/CircleArrowProcess"/>
    <dgm:cxn modelId="{077EC518-66A6-4C48-8B31-3B49EE6E9017}" type="presOf" srcId="{31E25C5B-8E3B-443F-8A5D-4D30295B46FC}" destId="{DC0D3F78-3D8B-4C51-A7BC-4C2F04E3595E}" srcOrd="0" destOrd="0" presId="urn:microsoft.com/office/officeart/2009/layout/CircleArrowProcess"/>
    <dgm:cxn modelId="{2E85AB95-D838-4127-99BE-661387AB350A}" type="presParOf" srcId="{DC0D3F78-3D8B-4C51-A7BC-4C2F04E3595E}" destId="{40C36C0B-F88B-4910-929F-62B57268E2B0}" srcOrd="0" destOrd="0" presId="urn:microsoft.com/office/officeart/2009/layout/CircleArrowProcess"/>
    <dgm:cxn modelId="{DFC0180C-F9E7-47AA-A486-DAA957D04588}" type="presParOf" srcId="{40C36C0B-F88B-4910-929F-62B57268E2B0}" destId="{6A3D9076-DE0B-4B0F-84D3-6569EC09FD31}" srcOrd="0" destOrd="0" presId="urn:microsoft.com/office/officeart/2009/layout/CircleArrowProcess"/>
    <dgm:cxn modelId="{110B4B50-2231-41A0-8FF1-3A54F90EFC5D}" type="presParOf" srcId="{DC0D3F78-3D8B-4C51-A7BC-4C2F04E3595E}" destId="{9B613232-68C8-450E-93A9-19E1C4E02936}" srcOrd="1" destOrd="0" presId="urn:microsoft.com/office/officeart/2009/layout/CircleArrowProcess"/>
    <dgm:cxn modelId="{B47D7144-EC4F-4775-8414-7C6FCC71F230}" type="presParOf" srcId="{DC0D3F78-3D8B-4C51-A7BC-4C2F04E3595E}" destId="{FBAA8D41-BE37-440E-9DC6-7256629B96A6}" srcOrd="2" destOrd="0" presId="urn:microsoft.com/office/officeart/2009/layout/CircleArrowProcess"/>
    <dgm:cxn modelId="{D6115EC9-00D2-4696-9E68-9F24DA9940A7}" type="presParOf" srcId="{FBAA8D41-BE37-440E-9DC6-7256629B96A6}" destId="{C04E2D21-448E-45A6-8E66-FBEC959D6811}" srcOrd="0" destOrd="0" presId="urn:microsoft.com/office/officeart/2009/layout/CircleArrowProcess"/>
    <dgm:cxn modelId="{20C6F3F6-D9DC-4366-B23C-00F9F3FBF956}" type="presParOf" srcId="{DC0D3F78-3D8B-4C51-A7BC-4C2F04E3595E}" destId="{75A7236A-63E8-4D92-9024-933097F9569A}" srcOrd="3" destOrd="0" presId="urn:microsoft.com/office/officeart/2009/layout/CircleArrowProcess"/>
    <dgm:cxn modelId="{E962316B-C077-4C7C-ACF8-850F3D67D167}" type="presParOf" srcId="{DC0D3F78-3D8B-4C51-A7BC-4C2F04E3595E}" destId="{060FF307-9C49-493A-B50F-31C66880D003}" srcOrd="4" destOrd="0" presId="urn:microsoft.com/office/officeart/2009/layout/CircleArrowProcess"/>
    <dgm:cxn modelId="{BF69C07E-2AFF-4EDD-9DAC-BF619F2F99B2}" type="presParOf" srcId="{060FF307-9C49-493A-B50F-31C66880D003}" destId="{1D8F5223-F1DE-4639-96CE-51B02DC39206}" srcOrd="0" destOrd="0" presId="urn:microsoft.com/office/officeart/2009/layout/CircleArrowProcess"/>
    <dgm:cxn modelId="{04D8860A-7C6D-4242-93C2-7FB83030A07E}" type="presParOf" srcId="{DC0D3F78-3D8B-4C51-A7BC-4C2F04E3595E}" destId="{952C8EF4-62C4-4648-A3ED-F4711E9FB085}" srcOrd="5" destOrd="0" presId="urn:microsoft.com/office/officeart/2009/layout/CircleArrowProcess"/>
    <dgm:cxn modelId="{5492BB74-F85F-4097-8699-FE992D54F658}" type="presParOf" srcId="{DC0D3F78-3D8B-4C51-A7BC-4C2F04E3595E}" destId="{6EC1BDFE-659A-49E8-944A-DB3976702925}" srcOrd="6" destOrd="0" presId="urn:microsoft.com/office/officeart/2009/layout/CircleArrowProcess"/>
    <dgm:cxn modelId="{CB4B34F3-1A24-4570-B545-96019C06FF2B}" type="presParOf" srcId="{6EC1BDFE-659A-49E8-944A-DB3976702925}" destId="{835DD3A1-CCA0-4AF2-B3F8-2157C27A5032}" srcOrd="0" destOrd="0" presId="urn:microsoft.com/office/officeart/2009/layout/CircleArrowProcess"/>
    <dgm:cxn modelId="{E22E10B0-D05F-4F9E-B0DC-2E711F93CAEA}" type="presParOf" srcId="{DC0D3F78-3D8B-4C51-A7BC-4C2F04E3595E}" destId="{CED28BE1-9A70-4C87-8398-25E422B21A43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A0C9F-4491-4370-858E-99D3D7C5FEE6}">
      <dsp:nvSpPr>
        <dsp:cNvPr id="0" name=""/>
        <dsp:cNvSpPr/>
      </dsp:nvSpPr>
      <dsp:spPr>
        <a:xfrm>
          <a:off x="2077285" y="756491"/>
          <a:ext cx="5052928" cy="5052928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B0B07-D8D4-4AEA-B4F4-0276E57C0F13}">
      <dsp:nvSpPr>
        <dsp:cNvPr id="0" name=""/>
        <dsp:cNvSpPr/>
      </dsp:nvSpPr>
      <dsp:spPr>
        <a:xfrm>
          <a:off x="2077285" y="756491"/>
          <a:ext cx="5052928" cy="5052928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450CAC-20B1-462D-9ED9-CA787200A77C}">
      <dsp:nvSpPr>
        <dsp:cNvPr id="0" name=""/>
        <dsp:cNvSpPr/>
      </dsp:nvSpPr>
      <dsp:spPr>
        <a:xfrm>
          <a:off x="2077285" y="756491"/>
          <a:ext cx="5052928" cy="5052928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38705-13BA-4B56-B7FB-FEE861F81DFC}">
      <dsp:nvSpPr>
        <dsp:cNvPr id="0" name=""/>
        <dsp:cNvSpPr/>
      </dsp:nvSpPr>
      <dsp:spPr>
        <a:xfrm>
          <a:off x="2077285" y="756491"/>
          <a:ext cx="5052928" cy="5052928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6A5D5-773F-4D25-A261-8B7BACA73169}">
      <dsp:nvSpPr>
        <dsp:cNvPr id="0" name=""/>
        <dsp:cNvSpPr/>
      </dsp:nvSpPr>
      <dsp:spPr>
        <a:xfrm>
          <a:off x="2077285" y="756491"/>
          <a:ext cx="5052928" cy="5052928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F3D0C-E7B4-4DF8-B21F-42B80309E05F}">
      <dsp:nvSpPr>
        <dsp:cNvPr id="0" name=""/>
        <dsp:cNvSpPr/>
      </dsp:nvSpPr>
      <dsp:spPr>
        <a:xfrm>
          <a:off x="3289304" y="1968509"/>
          <a:ext cx="2628891" cy="2628891"/>
        </a:xfrm>
        <a:prstGeom prst="ellipse">
          <a:avLst/>
        </a:prstGeom>
        <a:solidFill>
          <a:srgbClr val="007A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工業</a:t>
          </a:r>
          <a:r>
            <a:rPr lang="en-US" altLang="zh-TW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4.0</a:t>
          </a:r>
          <a:r>
            <a:rPr lang="zh-TW" altLang="en-US" sz="24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主要設計原則</a:t>
          </a:r>
          <a:endParaRPr lang="zh-TW" altLang="en-US" sz="2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674296" y="2353501"/>
        <a:ext cx="1858907" cy="1858907"/>
      </dsp:txXfrm>
    </dsp:sp>
    <dsp:sp modelId="{C5BAABC8-1836-497B-8FE7-F9FDDCBA9EFC}">
      <dsp:nvSpPr>
        <dsp:cNvPr id="0" name=""/>
        <dsp:cNvSpPr/>
      </dsp:nvSpPr>
      <dsp:spPr>
        <a:xfrm>
          <a:off x="3790226" y="1540"/>
          <a:ext cx="1627047" cy="1627047"/>
        </a:xfrm>
        <a:prstGeom prst="ellipse">
          <a:avLst/>
        </a:prstGeom>
        <a:solidFill>
          <a:srgbClr val="00DE6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協同操作化</a:t>
          </a:r>
          <a:endParaRPr lang="zh-TW" altLang="en-US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028502" y="239816"/>
        <a:ext cx="1150495" cy="1150495"/>
      </dsp:txXfrm>
    </dsp:sp>
    <dsp:sp modelId="{DB661016-74BB-4078-B1B9-CB0E0499F663}">
      <dsp:nvSpPr>
        <dsp:cNvPr id="0" name=""/>
        <dsp:cNvSpPr/>
      </dsp:nvSpPr>
      <dsp:spPr>
        <a:xfrm>
          <a:off x="6137329" y="1706811"/>
          <a:ext cx="1627047" cy="1627047"/>
        </a:xfrm>
        <a:prstGeom prst="ellipse">
          <a:avLst/>
        </a:prstGeom>
        <a:solidFill>
          <a:srgbClr val="00DE6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視覺化</a:t>
          </a:r>
          <a:endParaRPr lang="zh-TW" altLang="en-US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375605" y="1945087"/>
        <a:ext cx="1150495" cy="1150495"/>
      </dsp:txXfrm>
    </dsp:sp>
    <dsp:sp modelId="{ABBDE35A-4581-40F8-857B-532509ACD091}">
      <dsp:nvSpPr>
        <dsp:cNvPr id="0" name=""/>
        <dsp:cNvSpPr/>
      </dsp:nvSpPr>
      <dsp:spPr>
        <a:xfrm>
          <a:off x="5240815" y="4465996"/>
          <a:ext cx="1627047" cy="1627047"/>
        </a:xfrm>
        <a:prstGeom prst="ellipse">
          <a:avLst/>
        </a:prstGeom>
        <a:solidFill>
          <a:srgbClr val="00DE6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分散式自主化</a:t>
          </a:r>
          <a:endParaRPr lang="zh-TW" altLang="en-US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479091" y="4704272"/>
        <a:ext cx="1150495" cy="1150495"/>
      </dsp:txXfrm>
    </dsp:sp>
    <dsp:sp modelId="{C138E229-FC39-40AF-B393-9DD3D0568F18}">
      <dsp:nvSpPr>
        <dsp:cNvPr id="0" name=""/>
        <dsp:cNvSpPr/>
      </dsp:nvSpPr>
      <dsp:spPr>
        <a:xfrm>
          <a:off x="2339636" y="4465996"/>
          <a:ext cx="1627047" cy="1627047"/>
        </a:xfrm>
        <a:prstGeom prst="ellipse">
          <a:avLst/>
        </a:prstGeom>
        <a:solidFill>
          <a:srgbClr val="00DE6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即時化的能力</a:t>
          </a:r>
          <a:endParaRPr lang="zh-TW" altLang="en-US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577912" y="4704272"/>
        <a:ext cx="1150495" cy="1150495"/>
      </dsp:txXfrm>
    </dsp:sp>
    <dsp:sp modelId="{EAA3CD33-F7D2-4193-AC07-EE5AF7916755}">
      <dsp:nvSpPr>
        <dsp:cNvPr id="0" name=""/>
        <dsp:cNvSpPr/>
      </dsp:nvSpPr>
      <dsp:spPr>
        <a:xfrm>
          <a:off x="1443122" y="1706811"/>
          <a:ext cx="1627047" cy="1627047"/>
        </a:xfrm>
        <a:prstGeom prst="ellipse">
          <a:avLst/>
        </a:prstGeom>
        <a:solidFill>
          <a:srgbClr val="00DE6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7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模組化</a:t>
          </a:r>
          <a:endParaRPr lang="zh-TW" altLang="en-US" sz="27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681398" y="1945087"/>
        <a:ext cx="1150495" cy="1150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3D9076-DE0B-4B0F-84D3-6569EC09FD31}">
      <dsp:nvSpPr>
        <dsp:cNvPr id="0" name=""/>
        <dsp:cNvSpPr/>
      </dsp:nvSpPr>
      <dsp:spPr>
        <a:xfrm>
          <a:off x="2242590" y="0"/>
          <a:ext cx="1451107" cy="145125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613232-68C8-450E-93A9-19E1C4E02936}">
      <dsp:nvSpPr>
        <dsp:cNvPr id="0" name=""/>
        <dsp:cNvSpPr/>
      </dsp:nvSpPr>
      <dsp:spPr>
        <a:xfrm>
          <a:off x="2562972" y="525315"/>
          <a:ext cx="809800" cy="40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/>
            <a:t>研發</a:t>
          </a:r>
          <a:endParaRPr lang="zh-TW" altLang="en-US" sz="1800" b="1" kern="1200" dirty="0"/>
        </a:p>
      </dsp:txBody>
      <dsp:txXfrm>
        <a:off x="2562972" y="525315"/>
        <a:ext cx="809800" cy="404858"/>
      </dsp:txXfrm>
    </dsp:sp>
    <dsp:sp modelId="{C04E2D21-448E-45A6-8E66-FBEC959D6811}">
      <dsp:nvSpPr>
        <dsp:cNvPr id="0" name=""/>
        <dsp:cNvSpPr/>
      </dsp:nvSpPr>
      <dsp:spPr>
        <a:xfrm>
          <a:off x="1839459" y="833961"/>
          <a:ext cx="1451107" cy="145125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964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7236A-63E8-4D92-9024-933097F9569A}">
      <dsp:nvSpPr>
        <dsp:cNvPr id="0" name=""/>
        <dsp:cNvSpPr/>
      </dsp:nvSpPr>
      <dsp:spPr>
        <a:xfrm>
          <a:off x="2158208" y="1350184"/>
          <a:ext cx="809800" cy="40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/>
            <a:t>製造</a:t>
          </a:r>
          <a:endParaRPr lang="zh-TW" altLang="en-US" sz="1800" b="1" kern="1200" dirty="0"/>
        </a:p>
      </dsp:txBody>
      <dsp:txXfrm>
        <a:off x="2158208" y="1350184"/>
        <a:ext cx="809800" cy="404858"/>
      </dsp:txXfrm>
    </dsp:sp>
    <dsp:sp modelId="{1D8F5223-F1DE-4639-96CE-51B02DC39206}">
      <dsp:nvSpPr>
        <dsp:cNvPr id="0" name=""/>
        <dsp:cNvSpPr/>
      </dsp:nvSpPr>
      <dsp:spPr>
        <a:xfrm>
          <a:off x="2242590" y="1671002"/>
          <a:ext cx="1451107" cy="145125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C8EF4-62C4-4648-A3ED-F4711E9FB085}">
      <dsp:nvSpPr>
        <dsp:cNvPr id="0" name=""/>
        <dsp:cNvSpPr/>
      </dsp:nvSpPr>
      <dsp:spPr>
        <a:xfrm>
          <a:off x="2562972" y="2196317"/>
          <a:ext cx="809800" cy="40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/>
            <a:t>物流</a:t>
          </a:r>
          <a:endParaRPr lang="zh-TW" altLang="en-US" sz="1800" b="1" kern="1200" dirty="0"/>
        </a:p>
      </dsp:txBody>
      <dsp:txXfrm>
        <a:off x="2562972" y="2196317"/>
        <a:ext cx="809800" cy="404858"/>
      </dsp:txXfrm>
    </dsp:sp>
    <dsp:sp modelId="{835DD3A1-CCA0-4AF2-B3F8-2157C27A5032}">
      <dsp:nvSpPr>
        <dsp:cNvPr id="0" name=""/>
        <dsp:cNvSpPr/>
      </dsp:nvSpPr>
      <dsp:spPr>
        <a:xfrm>
          <a:off x="1942896" y="2601175"/>
          <a:ext cx="1246683" cy="124728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rgbClr val="00964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D28BE1-9A70-4C87-8398-25E422B21A43}">
      <dsp:nvSpPr>
        <dsp:cNvPr id="0" name=""/>
        <dsp:cNvSpPr/>
      </dsp:nvSpPr>
      <dsp:spPr>
        <a:xfrm>
          <a:off x="2158208" y="3031818"/>
          <a:ext cx="809800" cy="40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/>
            <a:t>銷售</a:t>
          </a:r>
          <a:endParaRPr lang="zh-TW" altLang="en-US" sz="1800" b="1" kern="1200" dirty="0"/>
        </a:p>
      </dsp:txBody>
      <dsp:txXfrm>
        <a:off x="2158208" y="3031818"/>
        <a:ext cx="809800" cy="40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2B0AA-657D-4F82-AF6A-895D97B1E43D}" type="datetimeFigureOut">
              <a:rPr lang="zh-TW" altLang="en-US" smtClean="0"/>
              <a:t>2018/1/13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B625-40AB-4424-8743-97F20FF959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33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B625-40AB-4424-8743-97F20FF959D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73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/>
              <a:t>大量運用自動化機器人、感測器物聯網、供應鏈互聯網、銷售及生產大數據分析，以人機協作方式提升全製造價值鏈之生產力及品質。</a:t>
            </a:r>
            <a:endParaRPr lang="zh-CN" altLang="en-US" sz="1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DED8C9-794E-4943-A23F-089C7203A55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493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B625-40AB-4424-8743-97F20FF959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84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4A959C-D3EB-4AD1-8D5D-E04DF81262F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45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ED8C9-794E-4943-A23F-089C7203A551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988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B625-40AB-4424-8743-97F20FF959D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928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423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618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36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511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301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421798" y="2425848"/>
            <a:ext cx="2599547" cy="2072335"/>
            <a:chOff x="7503886" y="1970815"/>
            <a:chExt cx="2599547" cy="2072335"/>
          </a:xfrm>
          <a:solidFill>
            <a:srgbClr val="88B40F"/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1962237" y="2511771"/>
            <a:ext cx="2599547" cy="2072335"/>
            <a:chOff x="1271166" y="2284597"/>
            <a:chExt cx="2599547" cy="2072335"/>
          </a:xfrm>
          <a:solidFill>
            <a:srgbClr val="88B40F"/>
          </a:solidFill>
        </p:grpSpPr>
        <p:sp>
          <p:nvSpPr>
            <p:cNvPr id="12" name="椭圆 11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03154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0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910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8821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6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Calibri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33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互联网是一个开放共享的平台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Office</a:t>
            </a:r>
            <a:r>
              <a:rPr kumimoji="0" lang="en-US" altLang="zh-CN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PLUS</a:t>
            </a:r>
            <a:r>
              <a:rPr kumimoji="0" lang="zh-CN" altLang="en-US" sz="1333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部分设计灵感与元素来源于网络</a:t>
            </a: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如有建议请联系officeplus@microsoft.com</a:t>
            </a:r>
            <a:endParaRPr kumimoji="0" lang="en-US" altLang="zh-CN" sz="13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67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endParaRPr kumimoji="0" lang="zh-CN" altLang="en-US" sz="10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11316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点击</a:t>
            </a:r>
            <a:r>
              <a:rPr kumimoji="1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Logo</a:t>
            </a:r>
            <a:r>
              <a:rPr kumimoji="1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77829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50" y="543842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2"/>
            <a:ext cx="624115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56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2"/>
            <a:ext cx="624115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50" y="543842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78053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624115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50" y="543842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967348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7421799" y="2425848"/>
            <a:ext cx="2599547" cy="2072335"/>
            <a:chOff x="7503886" y="1970815"/>
            <a:chExt cx="2599547" cy="2072335"/>
          </a:xfrm>
          <a:solidFill>
            <a:srgbClr val="88B40F"/>
          </a:solidFill>
        </p:grpSpPr>
        <p:sp>
          <p:nvSpPr>
            <p:cNvPr id="8" name="椭圆 7"/>
            <p:cNvSpPr/>
            <p:nvPr/>
          </p:nvSpPr>
          <p:spPr>
            <a:xfrm>
              <a:off x="7503886" y="1970815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9" name="椭圆 8"/>
            <p:cNvSpPr/>
            <p:nvPr/>
          </p:nvSpPr>
          <p:spPr>
            <a:xfrm>
              <a:off x="8186058" y="2736864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椭圆 9"/>
            <p:cNvSpPr/>
            <p:nvPr/>
          </p:nvSpPr>
          <p:spPr>
            <a:xfrm>
              <a:off x="9249415" y="2875350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flipH="1">
            <a:off x="1962237" y="2511773"/>
            <a:ext cx="2599547" cy="2072335"/>
            <a:chOff x="1271166" y="2284597"/>
            <a:chExt cx="2599547" cy="2072335"/>
          </a:xfrm>
          <a:solidFill>
            <a:srgbClr val="88B40F"/>
          </a:solidFill>
        </p:grpSpPr>
        <p:sp>
          <p:nvSpPr>
            <p:cNvPr id="12" name="椭圆 11"/>
            <p:cNvSpPr/>
            <p:nvPr/>
          </p:nvSpPr>
          <p:spPr>
            <a:xfrm>
              <a:off x="1271166" y="2284597"/>
              <a:ext cx="1758553" cy="1758553"/>
            </a:xfrm>
            <a:prstGeom prst="ellipse">
              <a:avLst/>
            </a:prstGeom>
            <a:solidFill>
              <a:srgbClr val="007A37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1953338" y="3050646"/>
              <a:ext cx="1306286" cy="1306286"/>
            </a:xfrm>
            <a:prstGeom prst="ellipse">
              <a:avLst/>
            </a:prstGeom>
            <a:solidFill>
              <a:srgbClr val="007A37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16695" y="3189132"/>
              <a:ext cx="854018" cy="854018"/>
            </a:xfrm>
            <a:prstGeom prst="ellipse">
              <a:avLst/>
            </a:prstGeom>
            <a:solidFill>
              <a:srgbClr val="007A37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15" name="组 9"/>
          <p:cNvGrpSpPr/>
          <p:nvPr userDrawn="1"/>
        </p:nvGrpSpPr>
        <p:grpSpPr>
          <a:xfrm>
            <a:off x="4143658" y="1469398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800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9" y="1790555"/>
              <a:ext cx="1847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1279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2"/>
            <a:ext cx="624115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279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9804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5" y="759874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2857676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70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3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70">
              <a:lnSpc>
                <a:spcPct val="130000"/>
              </a:lnSpc>
            </a:pPr>
            <a:r>
              <a:rPr lang="zh-CN" altLang="en-US" sz="1333" dirty="0" smtClean="0">
                <a:solidFill>
                  <a:prstClr val="white"/>
                </a:solidFill>
              </a:rPr>
              <a:t>Office</a:t>
            </a:r>
            <a:r>
              <a:rPr lang="en-US" altLang="zh-CN" sz="1333" dirty="0" smtClean="0">
                <a:solidFill>
                  <a:prstClr val="white"/>
                </a:solidFill>
              </a:rPr>
              <a:t>PLUS</a:t>
            </a:r>
            <a:r>
              <a:rPr lang="zh-CN" altLang="en-US" sz="1333" dirty="0" smtClean="0">
                <a:solidFill>
                  <a:prstClr val="white"/>
                </a:solidFill>
              </a:rPr>
              <a:t>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70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6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70"/>
            <a:r>
              <a:rPr kumimoji="1" lang="en-US" altLang="zh-CN" sz="1067" dirty="0" err="1" smtClean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8280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3" y="2521043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303605" y="3740752"/>
            <a:ext cx="325967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3911828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69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1" r:id="rId5"/>
    <p:sldLayoutId id="2147483652" r:id="rId6"/>
    <p:sldLayoutId id="2147483653" r:id="rId7"/>
    <p:sldLayoutId id="2147483655" r:id="rId8"/>
    <p:sldLayoutId id="2147483656" r:id="rId9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370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9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next.com.tw/article/47069/2017-meet-taipei-intel-industry-4.0--challenge--suggest" TargetMode="External"/><Relationship Id="rId3" Type="http://schemas.openxmlformats.org/officeDocument/2006/relationships/hyperlink" Target="https://www.cw.com.tw/article/article.action?id=5077242" TargetMode="External"/><Relationship Id="rId7" Type="http://schemas.openxmlformats.org/officeDocument/2006/relationships/hyperlink" Target="https://www.cw.com.tw/article/article.action?id=5077246" TargetMode="External"/><Relationship Id="rId2" Type="http://schemas.openxmlformats.org/officeDocument/2006/relationships/hyperlink" Target="http://topic.cw.com.tw/2016industry4.0/article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mag.digiwin.com/%E4%BB%80%E9%BA%BC%E6%98%AFcps%EF%BC%9F%E4%BF%A1%E6%81%AF%E7%89%A9%E7%90%86%E7%B3%BB%E7%B5%B1%E2%94%80%E5%B7%A5%E6%A5%AD4" TargetMode="External"/><Relationship Id="rId5" Type="http://schemas.openxmlformats.org/officeDocument/2006/relationships/hyperlink" Target="http://iknow.stpi.narl.org.tw/post/Read.aspx?PostID=10691" TargetMode="External"/><Relationship Id="rId4" Type="http://schemas.openxmlformats.org/officeDocument/2006/relationships/hyperlink" Target="https://www.cbc.gov.tw/public/Attachment/7271117671.pdf" TargetMode="External"/><Relationship Id="rId9" Type="http://schemas.openxmlformats.org/officeDocument/2006/relationships/hyperlink" Target="https://www.cw.com.tw/article/article.action?id=508421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PA_矩形 2"/>
          <p:cNvSpPr/>
          <p:nvPr>
            <p:custDataLst>
              <p:tags r:id="rId1"/>
            </p:custDataLst>
          </p:nvPr>
        </p:nvSpPr>
        <p:spPr>
          <a:xfrm>
            <a:off x="0" y="1211285"/>
            <a:ext cx="12192000" cy="4393870"/>
          </a:xfrm>
          <a:prstGeom prst="rect">
            <a:avLst/>
          </a:prstGeom>
          <a:solidFill>
            <a:srgbClr val="00B05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0086" y="1894337"/>
            <a:ext cx="1196566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Management Information </a:t>
            </a:r>
            <a:r>
              <a:rPr lang="en-US" altLang="zh-TW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Systems</a:t>
            </a:r>
          </a:p>
          <a:p>
            <a:pPr algn="ctr"/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INDUSTRY 4.0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43136" y="3740996"/>
            <a:ext cx="3591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B0444207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周智莘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B0444222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許芷瑜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algn="ctr"/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B0444246</a:t>
            </a: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林姿頻</a:t>
            </a:r>
            <a:endParaRPr lang="zh-TW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696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53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654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智慧工廠與</a:t>
            </a:r>
            <a:r>
              <a:rPr lang="zh-TW" altLang="zh-TW" sz="3200" b="1" dirty="0"/>
              <a:t>虛實融合系統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238"/>
            <a:ext cx="6698512" cy="42278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743238"/>
            <a:ext cx="6698512" cy="422789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94122" y="1743237"/>
            <a:ext cx="1335727" cy="33859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endParaRPr lang="zh-CN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94123" y="2205486"/>
            <a:ext cx="4597728" cy="3238962"/>
          </a:xfrm>
          <a:prstGeom prst="rect">
            <a:avLst/>
          </a:prstGeom>
        </p:spPr>
        <p:txBody>
          <a:bodyPr wrap="square" lIns="68571" tIns="34289" rIns="68571" bIns="34289">
            <a:spAutoFit/>
          </a:bodyPr>
          <a:lstStyle/>
          <a:p>
            <a:pPr defTabSz="685664">
              <a:lnSpc>
                <a:spcPct val="130000"/>
              </a:lnSpc>
            </a:pP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工業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4.0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核心兩大發展主軸，「智能工廠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(Smart Factory)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」和「虛實融合系統 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(Cyber-Physical System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，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CPS)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」。「虛實融合系統」是整合網路、電腦運算、感測器及實體物件的整合控制系統，而「智能工廠」則是應用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CPS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系統及物聯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網於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製造生產、智慧機械、物流供應鏈、人機互動及自動化控制的工廠，主要發展生產系統及流程的智慧化，其具有生產設備、物料、成品、人員和各個工廠間高度互聯、製造過程即時的數據化，以及可自我學習與改善的三個特徵。</a:t>
            </a:r>
            <a:endParaRPr lang="zh-CN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6137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2" r="22288"/>
          <a:stretch/>
        </p:blipFill>
        <p:spPr>
          <a:xfrm>
            <a:off x="6230216" y="1341093"/>
            <a:ext cx="5264728" cy="44858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智慧工廠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/>
          <p:cNvSpPr/>
          <p:nvPr/>
        </p:nvSpPr>
        <p:spPr>
          <a:xfrm>
            <a:off x="800101" y="2153143"/>
            <a:ext cx="5295900" cy="1989773"/>
          </a:xfrm>
          <a:prstGeom prst="rect">
            <a:avLst/>
          </a:prstGeom>
        </p:spPr>
        <p:txBody>
          <a:bodyPr wrap="square" lIns="68571" tIns="34289" rIns="68571" bIns="34289">
            <a:spAutoFit/>
          </a:bodyPr>
          <a:lstStyle/>
          <a:p>
            <a:pPr defTabSz="685664">
              <a:lnSpc>
                <a:spcPct val="130000"/>
              </a:lnSpc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智慧製造（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Smart manufacturing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）是指結合資訊科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，對製造或商業流程中的每一環節帶來革命性影響，進而形成製造智能。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64">
              <a:lnSpc>
                <a:spcPct val="130000"/>
              </a:lnSpc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智慧製造達到零排放、零事故的目標智慧製造可增加工廠的彈性、減少能源的使用、改善永續環境、降低產品成本，並可利用次世代的材料作為新產品的開發。</a:t>
            </a:r>
          </a:p>
        </p:txBody>
      </p:sp>
      <p:sp>
        <p:nvSpPr>
          <p:cNvPr id="59" name="矩形 58"/>
          <p:cNvSpPr/>
          <p:nvPr/>
        </p:nvSpPr>
        <p:spPr>
          <a:xfrm>
            <a:off x="800100" y="4583114"/>
            <a:ext cx="5074227" cy="1318436"/>
          </a:xfrm>
          <a:prstGeom prst="rect">
            <a:avLst/>
          </a:prstGeom>
        </p:spPr>
        <p:txBody>
          <a:bodyPr wrap="square" lIns="68571" tIns="34289" rIns="68571" bIns="34289">
            <a:spAutoFit/>
          </a:bodyPr>
          <a:lstStyle/>
          <a:p>
            <a:pPr defTabSz="685664">
              <a:lnSpc>
                <a:spcPct val="130000"/>
              </a:lnSpc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運用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ICT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硬體、軟體與系統整合技術，使工廠生產行為具有感測連網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TW" sz="16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 資料蒐集分析（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 Data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）、人工智慧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(Artificial Intelligence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AI)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、虛實系 統整合且具人機協同作業等特色，稱之為「智慧工廠」。</a:t>
            </a:r>
            <a:endParaRPr lang="zh-TW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800100" y="1704626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智慧製造</a:t>
            </a: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00100" y="4135497"/>
            <a:ext cx="1866900" cy="381000"/>
          </a:xfrm>
          <a:prstGeom prst="rect">
            <a:avLst/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智慧工廠</a:t>
            </a: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資料庫圖表 2"/>
          <p:cNvGraphicFramePr/>
          <p:nvPr>
            <p:extLst/>
          </p:nvPr>
        </p:nvGraphicFramePr>
        <p:xfrm>
          <a:off x="6096001" y="1564071"/>
          <a:ext cx="5533158" cy="384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1205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 animBg="1"/>
      <p:bldP spid="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+mn-ea"/>
              </a:rPr>
              <a:t>智慧工廠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9020536" y="5380543"/>
            <a:ext cx="1798202" cy="802949"/>
          </a:xfrm>
          <a:prstGeom prst="ellipse">
            <a:avLst/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99" name="圓角矩形 98"/>
          <p:cNvSpPr/>
          <p:nvPr/>
        </p:nvSpPr>
        <p:spPr>
          <a:xfrm>
            <a:off x="4539105" y="943022"/>
            <a:ext cx="2797791" cy="1465211"/>
          </a:xfrm>
          <a:prstGeom prst="round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98" name="圓角矩形 97"/>
          <p:cNvSpPr/>
          <p:nvPr/>
        </p:nvSpPr>
        <p:spPr>
          <a:xfrm>
            <a:off x="925374" y="3192895"/>
            <a:ext cx="1825176" cy="1465211"/>
          </a:xfrm>
          <a:prstGeom prst="round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+mn-ea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9053960" y="3068136"/>
            <a:ext cx="1825176" cy="1465211"/>
          </a:xfrm>
          <a:prstGeom prst="round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3" name="圓角矩形 2"/>
          <p:cNvSpPr/>
          <p:nvPr/>
        </p:nvSpPr>
        <p:spPr>
          <a:xfrm>
            <a:off x="4499355" y="3145951"/>
            <a:ext cx="2797791" cy="1465211"/>
          </a:xfrm>
          <a:prstGeom prst="round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63" name="文本框 8"/>
          <p:cNvSpPr txBox="1"/>
          <p:nvPr/>
        </p:nvSpPr>
        <p:spPr>
          <a:xfrm>
            <a:off x="4497737" y="3714021"/>
            <a:ext cx="2854721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85FFBC"/>
                </a:solidFill>
                <a:latin typeface="+mn-ea"/>
              </a:rPr>
              <a:t>   導入生產計劃、日程管理、</a:t>
            </a:r>
            <a:endParaRPr lang="en-US" altLang="zh-TW" sz="1600" dirty="0" smtClean="0">
              <a:solidFill>
                <a:srgbClr val="85FFBC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85FFBC"/>
                </a:solidFill>
                <a:latin typeface="+mn-ea"/>
              </a:rPr>
              <a:t>執行產品相關控管與數據分析</a:t>
            </a:r>
            <a:endParaRPr lang="zh-CN" altLang="en-US" sz="1600" dirty="0">
              <a:solidFill>
                <a:srgbClr val="85FFBC"/>
              </a:solidFill>
              <a:latin typeface="+mn-ea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370423" y="3296092"/>
            <a:ext cx="9541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2FFF8D"/>
                </a:solidFill>
                <a:latin typeface="+mn-ea"/>
              </a:rPr>
              <a:t>現場</a:t>
            </a:r>
            <a:r>
              <a:rPr lang="zh-TW" altLang="en-US" sz="2000" b="1" dirty="0">
                <a:solidFill>
                  <a:srgbClr val="2FFF8D"/>
                </a:solidFill>
                <a:latin typeface="+mn-ea"/>
              </a:rPr>
              <a:t>層</a:t>
            </a:r>
            <a:endParaRPr lang="en-US" altLang="zh-CN" sz="2000" b="1" dirty="0">
              <a:solidFill>
                <a:srgbClr val="2FFF8D"/>
              </a:solidFill>
              <a:latin typeface="+mn-ea"/>
            </a:endParaRPr>
          </a:p>
        </p:txBody>
      </p:sp>
      <p:sp>
        <p:nvSpPr>
          <p:cNvPr id="74" name="文本框 8"/>
          <p:cNvSpPr txBox="1"/>
          <p:nvPr/>
        </p:nvSpPr>
        <p:spPr>
          <a:xfrm>
            <a:off x="5141197" y="1560081"/>
            <a:ext cx="1646684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85FFBC"/>
                </a:solidFill>
                <a:latin typeface="+mn-ea"/>
              </a:rPr>
              <a:t>流程管理、設備監控、數據蒐集</a:t>
            </a:r>
            <a:endParaRPr lang="zh-CN" altLang="en-US" sz="1600" dirty="0">
              <a:solidFill>
                <a:srgbClr val="85FFBC"/>
              </a:solidFill>
              <a:latin typeface="+mn-ea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5025143" y="1131250"/>
            <a:ext cx="190468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2FFF8D"/>
                </a:solidFill>
                <a:latin typeface="+mn-ea"/>
              </a:rPr>
              <a:t>流程管理</a:t>
            </a:r>
            <a:r>
              <a:rPr lang="en-US" altLang="zh-TW" sz="2000" b="1" dirty="0" smtClean="0">
                <a:solidFill>
                  <a:srgbClr val="2FFF8D"/>
                </a:solidFill>
                <a:latin typeface="+mn-ea"/>
              </a:rPr>
              <a:t>(CPS)</a:t>
            </a:r>
            <a:endParaRPr lang="en-US" altLang="zh-CN" sz="2000" b="1" dirty="0">
              <a:solidFill>
                <a:srgbClr val="2FFF8D"/>
              </a:solidFill>
              <a:latin typeface="+mn-ea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489494" y="3570179"/>
            <a:ext cx="95410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2FFF8D"/>
                </a:solidFill>
                <a:latin typeface="+mn-ea"/>
              </a:rPr>
              <a:t>控制層</a:t>
            </a:r>
            <a:endParaRPr lang="en-US" altLang="zh-CN" sz="2000" b="1" dirty="0">
              <a:solidFill>
                <a:srgbClr val="2FFF8D"/>
              </a:solidFill>
              <a:latin typeface="+mn-ea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309602" y="3679278"/>
            <a:ext cx="954107" cy="453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2FFF8D"/>
                </a:solidFill>
                <a:latin typeface="+mn-ea"/>
              </a:rPr>
              <a:t>企業層</a:t>
            </a:r>
            <a:endParaRPr lang="en-US" altLang="zh-CN" sz="2000" b="1" dirty="0">
              <a:solidFill>
                <a:srgbClr val="2FFF8D"/>
              </a:solidFill>
              <a:latin typeface="+mn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590827" y="5539401"/>
            <a:ext cx="6976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333F50"/>
                </a:solidFill>
                <a:latin typeface="+mn-ea"/>
              </a:rPr>
              <a:t>設備</a:t>
            </a:r>
            <a:endParaRPr lang="en-US" altLang="zh-CN" sz="2000" b="1" dirty="0">
              <a:solidFill>
                <a:srgbClr val="333F50"/>
              </a:solidFill>
              <a:latin typeface="+mn-ea"/>
            </a:endParaRPr>
          </a:p>
        </p:txBody>
      </p:sp>
      <p:sp>
        <p:nvSpPr>
          <p:cNvPr id="101" name="橢圓 100"/>
          <p:cNvSpPr/>
          <p:nvPr/>
        </p:nvSpPr>
        <p:spPr>
          <a:xfrm>
            <a:off x="4451139" y="5415310"/>
            <a:ext cx="2982329" cy="802951"/>
          </a:xfrm>
          <a:prstGeom prst="ellipse">
            <a:avLst/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n-ea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350461" y="5543780"/>
            <a:ext cx="12105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333F50"/>
                </a:solidFill>
                <a:latin typeface="+mn-ea"/>
              </a:rPr>
              <a:t>作業人員</a:t>
            </a:r>
            <a:endParaRPr lang="en-US" altLang="zh-CN" sz="2000" b="1" dirty="0">
              <a:solidFill>
                <a:srgbClr val="333F50"/>
              </a:solidFill>
              <a:latin typeface="+mn-ea"/>
            </a:endParaRPr>
          </a:p>
        </p:txBody>
      </p:sp>
      <p:sp>
        <p:nvSpPr>
          <p:cNvPr id="106" name="向右箭號 105"/>
          <p:cNvSpPr/>
          <p:nvPr/>
        </p:nvSpPr>
        <p:spPr>
          <a:xfrm>
            <a:off x="7268213" y="3555290"/>
            <a:ext cx="1829581" cy="231005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7" name="向右箭號 106"/>
          <p:cNvSpPr/>
          <p:nvPr/>
        </p:nvSpPr>
        <p:spPr>
          <a:xfrm rot="10800000">
            <a:off x="7213608" y="3994290"/>
            <a:ext cx="1829581" cy="231005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8" name="向右箭號 107"/>
          <p:cNvSpPr/>
          <p:nvPr/>
        </p:nvSpPr>
        <p:spPr>
          <a:xfrm rot="5400000">
            <a:off x="5044309" y="4907135"/>
            <a:ext cx="900000" cy="256893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09" name="向右箭號 108"/>
          <p:cNvSpPr/>
          <p:nvPr/>
        </p:nvSpPr>
        <p:spPr>
          <a:xfrm rot="16200000">
            <a:off x="5982602" y="4885001"/>
            <a:ext cx="900000" cy="256893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0" name="向右箭號 109"/>
          <p:cNvSpPr/>
          <p:nvPr/>
        </p:nvSpPr>
        <p:spPr>
          <a:xfrm rot="5400000">
            <a:off x="9210067" y="4859109"/>
            <a:ext cx="900000" cy="256893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1" name="向右箭號 110"/>
          <p:cNvSpPr/>
          <p:nvPr/>
        </p:nvSpPr>
        <p:spPr>
          <a:xfrm rot="16200000">
            <a:off x="9676791" y="4818817"/>
            <a:ext cx="900000" cy="256893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12" name="文本框 8"/>
          <p:cNvSpPr txBox="1"/>
          <p:nvPr/>
        </p:nvSpPr>
        <p:spPr>
          <a:xfrm>
            <a:off x="3089116" y="4309110"/>
            <a:ext cx="1064378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009644"/>
                </a:solidFill>
                <a:latin typeface="+mn-ea"/>
              </a:rPr>
              <a:t>生產回饋</a:t>
            </a:r>
            <a:endParaRPr lang="zh-CN" altLang="en-US" sz="1600" dirty="0">
              <a:solidFill>
                <a:srgbClr val="009644"/>
              </a:solidFill>
              <a:latin typeface="+mn-ea"/>
            </a:endParaRPr>
          </a:p>
        </p:txBody>
      </p:sp>
      <p:sp>
        <p:nvSpPr>
          <p:cNvPr id="115" name="文本框 8"/>
          <p:cNvSpPr txBox="1"/>
          <p:nvPr/>
        </p:nvSpPr>
        <p:spPr>
          <a:xfrm>
            <a:off x="3072696" y="3079577"/>
            <a:ext cx="106761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009644"/>
                </a:solidFill>
                <a:latin typeface="+mn-ea"/>
              </a:rPr>
              <a:t>生產計劃</a:t>
            </a:r>
            <a:endParaRPr lang="zh-CN" altLang="en-US" sz="1600" dirty="0">
              <a:solidFill>
                <a:srgbClr val="009644"/>
              </a:solidFill>
              <a:latin typeface="+mn-ea"/>
            </a:endParaRPr>
          </a:p>
        </p:txBody>
      </p:sp>
      <p:sp>
        <p:nvSpPr>
          <p:cNvPr id="116" name="文本框 8"/>
          <p:cNvSpPr txBox="1"/>
          <p:nvPr/>
        </p:nvSpPr>
        <p:spPr>
          <a:xfrm>
            <a:off x="7656191" y="3122479"/>
            <a:ext cx="1161896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009644"/>
                </a:solidFill>
                <a:latin typeface="+mn-ea"/>
              </a:rPr>
              <a:t>作業</a:t>
            </a:r>
            <a:r>
              <a:rPr lang="zh-TW" altLang="en-US" sz="1600" dirty="0">
                <a:solidFill>
                  <a:srgbClr val="009644"/>
                </a:solidFill>
                <a:latin typeface="+mn-ea"/>
              </a:rPr>
              <a:t>指令</a:t>
            </a:r>
            <a:endParaRPr lang="zh-CN" altLang="en-US" sz="1600" dirty="0">
              <a:solidFill>
                <a:srgbClr val="009644"/>
              </a:solidFill>
              <a:latin typeface="+mn-ea"/>
            </a:endParaRPr>
          </a:p>
        </p:txBody>
      </p:sp>
      <p:sp>
        <p:nvSpPr>
          <p:cNvPr id="117" name="文本框 8"/>
          <p:cNvSpPr txBox="1"/>
          <p:nvPr/>
        </p:nvSpPr>
        <p:spPr>
          <a:xfrm>
            <a:off x="7642470" y="4331244"/>
            <a:ext cx="1046399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rgbClr val="009644"/>
                </a:solidFill>
                <a:latin typeface="+mn-ea"/>
              </a:rPr>
              <a:t>生產回</a:t>
            </a:r>
            <a:r>
              <a:rPr lang="zh-TW" altLang="en-US" sz="1600" dirty="0">
                <a:solidFill>
                  <a:srgbClr val="009644"/>
                </a:solidFill>
                <a:latin typeface="+mn-ea"/>
              </a:rPr>
              <a:t>饋</a:t>
            </a:r>
            <a:endParaRPr lang="zh-CN" altLang="en-US" sz="1600" dirty="0">
              <a:solidFill>
                <a:srgbClr val="009644"/>
              </a:solidFill>
              <a:latin typeface="+mn-ea"/>
            </a:endParaRPr>
          </a:p>
        </p:txBody>
      </p:sp>
      <p:sp>
        <p:nvSpPr>
          <p:cNvPr id="118" name="文本框 8"/>
          <p:cNvSpPr txBox="1"/>
          <p:nvPr/>
        </p:nvSpPr>
        <p:spPr>
          <a:xfrm>
            <a:off x="10385560" y="4618938"/>
            <a:ext cx="637419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執</a:t>
            </a:r>
            <a:r>
              <a:rPr lang="zh-TW" altLang="en-US" sz="16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行反</a:t>
            </a:r>
            <a:r>
              <a:rPr lang="zh-TW" altLang="en-US" sz="16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饋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9" name="文本框 8"/>
          <p:cNvSpPr txBox="1"/>
          <p:nvPr/>
        </p:nvSpPr>
        <p:spPr>
          <a:xfrm>
            <a:off x="8672694" y="4658106"/>
            <a:ext cx="747878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設備控制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0" name="文本框 8"/>
          <p:cNvSpPr txBox="1"/>
          <p:nvPr/>
        </p:nvSpPr>
        <p:spPr>
          <a:xfrm>
            <a:off x="6540339" y="4618567"/>
            <a:ext cx="1035715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作業反饋人員反饋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1" name="文本框 8"/>
          <p:cNvSpPr txBox="1"/>
          <p:nvPr/>
        </p:nvSpPr>
        <p:spPr>
          <a:xfrm>
            <a:off x="4361631" y="4650685"/>
            <a:ext cx="105235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TW" altLang="en-US" sz="16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作業指令人員分配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2" name="向右箭號 121"/>
          <p:cNvSpPr/>
          <p:nvPr/>
        </p:nvSpPr>
        <p:spPr>
          <a:xfrm>
            <a:off x="2737934" y="3546476"/>
            <a:ext cx="1829581" cy="231005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23" name="向右箭號 122"/>
          <p:cNvSpPr/>
          <p:nvPr/>
        </p:nvSpPr>
        <p:spPr>
          <a:xfrm rot="10800000">
            <a:off x="2683329" y="3985476"/>
            <a:ext cx="1829581" cy="231005"/>
          </a:xfrm>
          <a:prstGeom prst="rightArrow">
            <a:avLst/>
          </a:prstGeom>
          <a:solidFill>
            <a:srgbClr val="57F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1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7035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0" grpId="0"/>
      <p:bldP spid="101" grpId="0" animBg="1"/>
      <p:bldP spid="102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 animBg="1"/>
      <p:bldP spid="1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678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 1"/>
          <p:cNvSpPr txBox="1">
            <a:spLocks/>
          </p:cNvSpPr>
          <p:nvPr/>
        </p:nvSpPr>
        <p:spPr>
          <a:xfrm>
            <a:off x="747781" y="651272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虛實融合系統</a:t>
            </a:r>
            <a:endParaRPr lang="zh-CN" altLang="en-US" dirty="0"/>
          </a:p>
        </p:txBody>
      </p:sp>
      <p:graphicFrame>
        <p:nvGraphicFramePr>
          <p:cNvPr id="42" name="圖表 41"/>
          <p:cNvGraphicFramePr/>
          <p:nvPr/>
        </p:nvGraphicFramePr>
        <p:xfrm>
          <a:off x="2076970" y="96555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矩形 42"/>
          <p:cNvSpPr/>
          <p:nvPr/>
        </p:nvSpPr>
        <p:spPr>
          <a:xfrm>
            <a:off x="4851047" y="2405964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latin typeface="+mn-ea"/>
              </a:rPr>
              <a:t>連結層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42503" y="2405963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latin typeface="+mn-ea"/>
              </a:rPr>
              <a:t>轉</a:t>
            </a:r>
            <a:r>
              <a:rPr lang="zh-TW" altLang="en-US" sz="2400" b="1" dirty="0">
                <a:latin typeface="+mn-ea"/>
              </a:rPr>
              <a:t>換</a:t>
            </a:r>
            <a:r>
              <a:rPr lang="zh-TW" altLang="en-US" sz="2400" b="1" dirty="0" smtClean="0">
                <a:latin typeface="+mn-ea"/>
              </a:rPr>
              <a:t>層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919556" y="3885354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latin typeface="+mn-ea"/>
              </a:rPr>
              <a:t>網路層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663916" y="4716948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latin typeface="+mn-ea"/>
              </a:rPr>
              <a:t>認知層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362963" y="3846370"/>
            <a:ext cx="1107996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2400" b="1" dirty="0" smtClean="0">
                <a:latin typeface="+mn-ea"/>
              </a:rPr>
              <a:t>配置層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47026" y="2003095"/>
            <a:ext cx="2930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發送來自本地系統數據到遠程中央伺服器的通信協議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093125" y="1891047"/>
            <a:ext cx="3032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數據轉換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成用於一個實際的應用程式的有意義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的訊息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8372056" y="3885354"/>
            <a:ext cx="33287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從被監控的系統中提取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訊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以表示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在該時間點的系統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條件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與其他機器進行比較</a:t>
            </a:r>
            <a:endParaRPr lang="en-US" altLang="zh-TW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776817" y="6092549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系統利用特定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的預測算法來預測潛在的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82187" y="3956434"/>
            <a:ext cx="278825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提供故障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檢測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和健康監測訊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反饋</a:t>
            </a:r>
            <a:r>
              <a:rPr lang="zh-TW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給業務管理</a:t>
            </a:r>
            <a:r>
              <a:rPr lang="zh-TW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系統</a:t>
            </a:r>
            <a:endParaRPr lang="zh-TW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400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  <p:bldP spid="55" grpId="0"/>
      <p:bldP spid="56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03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各國工業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群組 1"/>
          <p:cNvGrpSpPr/>
          <p:nvPr/>
        </p:nvGrpSpPr>
        <p:grpSpPr>
          <a:xfrm>
            <a:off x="-399257" y="1209453"/>
            <a:ext cx="3369586" cy="2894873"/>
            <a:chOff x="-442899" y="1116749"/>
            <a:chExt cx="3369586" cy="2894873"/>
          </a:xfrm>
        </p:grpSpPr>
        <p:grpSp>
          <p:nvGrpSpPr>
            <p:cNvPr id="25" name="组合 24"/>
            <p:cNvGrpSpPr/>
            <p:nvPr/>
          </p:nvGrpSpPr>
          <p:grpSpPr>
            <a:xfrm>
              <a:off x="-442899" y="1116749"/>
              <a:ext cx="3369586" cy="2295225"/>
              <a:chOff x="1352362" y="7607300"/>
              <a:chExt cx="2484000" cy="1692000"/>
            </a:xfrm>
          </p:grpSpPr>
          <p:graphicFrame>
            <p:nvGraphicFramePr>
              <p:cNvPr id="26" name="图表 25"/>
              <p:cNvGraphicFramePr/>
              <p:nvPr>
                <p:extLst/>
              </p:nvPr>
            </p:nvGraphicFramePr>
            <p:xfrm>
              <a:off x="1352362" y="760730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7" name="文本框 26"/>
              <p:cNvSpPr txBox="1"/>
              <p:nvPr/>
            </p:nvSpPr>
            <p:spPr>
              <a:xfrm>
                <a:off x="2161480" y="8215067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685783">
                  <a:defRPr/>
                </a:pPr>
                <a:r>
                  <a:rPr lang="zh-TW" altLang="en-US" sz="3600" b="1" kern="0" dirty="0">
                    <a:solidFill>
                      <a:srgbClr val="00B050"/>
                    </a:solidFill>
                  </a:rPr>
                  <a:t>德國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8" name="矩形 37"/>
            <p:cNvSpPr/>
            <p:nvPr/>
          </p:nvSpPr>
          <p:spPr>
            <a:xfrm>
              <a:off x="-15039" y="3599201"/>
              <a:ext cx="244743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創造人機協同作業之環境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TextBox 41"/>
            <p:cNvSpPr txBox="1"/>
            <p:nvPr/>
          </p:nvSpPr>
          <p:spPr>
            <a:xfrm>
              <a:off x="412698" y="3276152"/>
              <a:ext cx="1591966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TW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虛實合一系統</a:t>
              </a:r>
              <a:endPara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1544699" y="3553514"/>
            <a:ext cx="3369586" cy="2869916"/>
            <a:chOff x="5054347" y="1120566"/>
            <a:chExt cx="3369586" cy="2869916"/>
          </a:xfrm>
        </p:grpSpPr>
        <p:grpSp>
          <p:nvGrpSpPr>
            <p:cNvPr id="28" name="组合 27"/>
            <p:cNvGrpSpPr/>
            <p:nvPr/>
          </p:nvGrpSpPr>
          <p:grpSpPr>
            <a:xfrm>
              <a:off x="5054347" y="1120566"/>
              <a:ext cx="3369586" cy="2295225"/>
              <a:chOff x="3543550" y="7473950"/>
              <a:chExt cx="2484000" cy="1692000"/>
            </a:xfrm>
          </p:grpSpPr>
          <p:graphicFrame>
            <p:nvGraphicFramePr>
              <p:cNvPr id="29" name="图表 28"/>
              <p:cNvGraphicFramePr/>
              <p:nvPr>
                <p:extLst/>
              </p:nvPr>
            </p:nvGraphicFramePr>
            <p:xfrm>
              <a:off x="3543550" y="747395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0" name="文本框 29"/>
              <p:cNvSpPr txBox="1"/>
              <p:nvPr/>
            </p:nvSpPr>
            <p:spPr>
              <a:xfrm>
                <a:off x="4377152" y="8081717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A37"/>
                    </a:solidFill>
                    <a:effectLst/>
                    <a:uLnTx/>
                    <a:uFillTx/>
                  </a:rPr>
                  <a:t>美國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7A37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矩形 39"/>
            <p:cNvSpPr/>
            <p:nvPr/>
          </p:nvSpPr>
          <p:spPr>
            <a:xfrm>
              <a:off x="5916910" y="3578061"/>
              <a:ext cx="1640400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促進製造業回流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5718588" y="3276152"/>
              <a:ext cx="2037044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TW" altLang="en-US" b="1" dirty="0">
                  <a:solidFill>
                    <a:srgbClr val="007A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先進製造夥伴計畫</a:t>
              </a:r>
              <a:endParaRPr lang="zh-CN" altLang="en-US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386589" y="804668"/>
            <a:ext cx="3369586" cy="2955035"/>
            <a:chOff x="2960423" y="1115053"/>
            <a:chExt cx="3369586" cy="2955035"/>
          </a:xfrm>
        </p:grpSpPr>
        <p:grpSp>
          <p:nvGrpSpPr>
            <p:cNvPr id="31" name="组合 30"/>
            <p:cNvGrpSpPr/>
            <p:nvPr/>
          </p:nvGrpSpPr>
          <p:grpSpPr>
            <a:xfrm>
              <a:off x="2960423" y="1115053"/>
              <a:ext cx="3369586" cy="2295225"/>
              <a:chOff x="6390807" y="7473950"/>
              <a:chExt cx="2484000" cy="1692000"/>
            </a:xfrm>
          </p:grpSpPr>
          <p:graphicFrame>
            <p:nvGraphicFramePr>
              <p:cNvPr id="32" name="图表 31"/>
              <p:cNvGraphicFramePr/>
              <p:nvPr>
                <p:extLst/>
              </p:nvPr>
            </p:nvGraphicFramePr>
            <p:xfrm>
              <a:off x="6390807" y="747395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3" name="文本框 32"/>
              <p:cNvSpPr txBox="1"/>
              <p:nvPr/>
            </p:nvSpPr>
            <p:spPr>
              <a:xfrm>
                <a:off x="7220195" y="8082604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>
                        <a:lumMod val="75000"/>
                      </a:schemeClr>
                    </a:solidFill>
                    <a:effectLst/>
                    <a:uLnTx/>
                    <a:uFillTx/>
                  </a:rPr>
                  <a:t>日本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3210421" y="3657667"/>
              <a:ext cx="2845537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00">
                <a:lnSpc>
                  <a:spcPct val="130000"/>
                </a:lnSpc>
              </a:pP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發展人機和諧共存的未來工廠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Box 41"/>
            <p:cNvSpPr txBox="1"/>
            <p:nvPr/>
          </p:nvSpPr>
          <p:spPr>
            <a:xfrm>
              <a:off x="4092623" y="3257415"/>
              <a:ext cx="1112446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工業</a:t>
              </a:r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4.1J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5548971" y="3261307"/>
            <a:ext cx="3369586" cy="2946543"/>
            <a:chOff x="5187368" y="1118563"/>
            <a:chExt cx="3369586" cy="2946543"/>
          </a:xfrm>
        </p:grpSpPr>
        <p:grpSp>
          <p:nvGrpSpPr>
            <p:cNvPr id="65" name="组合 24"/>
            <p:cNvGrpSpPr/>
            <p:nvPr/>
          </p:nvGrpSpPr>
          <p:grpSpPr>
            <a:xfrm>
              <a:off x="5187368" y="1118563"/>
              <a:ext cx="3369586" cy="2295225"/>
              <a:chOff x="1352362" y="7607300"/>
              <a:chExt cx="2484000" cy="1692000"/>
            </a:xfrm>
          </p:grpSpPr>
          <p:graphicFrame>
            <p:nvGraphicFramePr>
              <p:cNvPr id="66" name="图表 25"/>
              <p:cNvGraphicFramePr/>
              <p:nvPr>
                <p:extLst/>
              </p:nvPr>
            </p:nvGraphicFramePr>
            <p:xfrm>
              <a:off x="1352362" y="760730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67" name="文本框 26"/>
              <p:cNvSpPr txBox="1"/>
              <p:nvPr/>
            </p:nvSpPr>
            <p:spPr>
              <a:xfrm>
                <a:off x="2184499" y="8215067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</a:rPr>
                  <a:t>中國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5446253" y="3652685"/>
              <a:ext cx="2847840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發展智能製造所需的基礎設施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41"/>
            <p:cNvSpPr txBox="1"/>
            <p:nvPr/>
          </p:nvSpPr>
          <p:spPr>
            <a:xfrm>
              <a:off x="5987475" y="3249150"/>
              <a:ext cx="1765396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CN" altLang="en-US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中國製造</a:t>
              </a:r>
              <a:r>
                <a:rPr lang="en-US" altLang="zh-CN" b="1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2025</a:t>
              </a:r>
              <a:endPara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7122926" y="518988"/>
            <a:ext cx="3369586" cy="2947330"/>
            <a:chOff x="7226061" y="1115052"/>
            <a:chExt cx="3369586" cy="2947330"/>
          </a:xfrm>
        </p:grpSpPr>
        <p:grpSp>
          <p:nvGrpSpPr>
            <p:cNvPr id="68" name="组合 27"/>
            <p:cNvGrpSpPr/>
            <p:nvPr/>
          </p:nvGrpSpPr>
          <p:grpSpPr>
            <a:xfrm>
              <a:off x="7226061" y="1115052"/>
              <a:ext cx="3369586" cy="2295225"/>
              <a:chOff x="3543550" y="7473950"/>
              <a:chExt cx="2484000" cy="1692000"/>
            </a:xfrm>
          </p:grpSpPr>
          <p:graphicFrame>
            <p:nvGraphicFramePr>
              <p:cNvPr id="69" name="图表 28"/>
              <p:cNvGraphicFramePr/>
              <p:nvPr>
                <p:extLst/>
              </p:nvPr>
            </p:nvGraphicFramePr>
            <p:xfrm>
              <a:off x="3543550" y="747395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70" name="文本框 29"/>
              <p:cNvSpPr txBox="1"/>
              <p:nvPr/>
            </p:nvSpPr>
            <p:spPr>
              <a:xfrm>
                <a:off x="4380067" y="8082604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7A37"/>
                    </a:solidFill>
                    <a:effectLst/>
                    <a:uLnTx/>
                    <a:uFillTx/>
                  </a:rPr>
                  <a:t>韓國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007A37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7785635" y="3649961"/>
              <a:ext cx="2250436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發展下世代智慧型工廠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TextBox 41"/>
            <p:cNvSpPr txBox="1"/>
            <p:nvPr/>
          </p:nvSpPr>
          <p:spPr>
            <a:xfrm>
              <a:off x="8056316" y="3280645"/>
              <a:ext cx="1709075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CN" altLang="en-US" b="1" dirty="0">
                  <a:solidFill>
                    <a:srgbClr val="007A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製造業創新</a:t>
              </a:r>
              <a:r>
                <a:rPr lang="en-US" altLang="zh-CN" b="1" dirty="0">
                  <a:solidFill>
                    <a:srgbClr val="007A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3.0</a:t>
              </a:r>
              <a:endParaRPr lang="zh-CN" altLang="en-US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9126450" y="2809959"/>
            <a:ext cx="3369586" cy="3448188"/>
            <a:chOff x="5162505" y="1115052"/>
            <a:chExt cx="3369586" cy="3448188"/>
          </a:xfrm>
        </p:grpSpPr>
        <p:grpSp>
          <p:nvGrpSpPr>
            <p:cNvPr id="71" name="组合 30"/>
            <p:cNvGrpSpPr/>
            <p:nvPr/>
          </p:nvGrpSpPr>
          <p:grpSpPr>
            <a:xfrm>
              <a:off x="5162505" y="1115052"/>
              <a:ext cx="3369586" cy="2295225"/>
              <a:chOff x="6390807" y="7473950"/>
              <a:chExt cx="2484000" cy="1692000"/>
            </a:xfrm>
          </p:grpSpPr>
          <p:graphicFrame>
            <p:nvGraphicFramePr>
              <p:cNvPr id="72" name="图表 31"/>
              <p:cNvGraphicFramePr/>
              <p:nvPr>
                <p:extLst/>
              </p:nvPr>
            </p:nvGraphicFramePr>
            <p:xfrm>
              <a:off x="6390807" y="7473950"/>
              <a:ext cx="2484000" cy="1692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73" name="文本框 32"/>
              <p:cNvSpPr txBox="1"/>
              <p:nvPr/>
            </p:nvSpPr>
            <p:spPr>
              <a:xfrm>
                <a:off x="7219195" y="8081718"/>
                <a:ext cx="816795" cy="476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685783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tx2">
                        <a:lumMod val="75000"/>
                      </a:schemeClr>
                    </a:solidFill>
                    <a:effectLst/>
                    <a:uLnTx/>
                    <a:uFillTx/>
                  </a:rPr>
                  <a:t>台灣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8" name="矩形 77"/>
            <p:cNvSpPr/>
            <p:nvPr/>
          </p:nvSpPr>
          <p:spPr>
            <a:xfrm>
              <a:off x="5499994" y="3541807"/>
              <a:ext cx="2680461" cy="10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457200">
                <a:lnSpc>
                  <a:spcPct val="130000"/>
                </a:lnSpc>
              </a:pPr>
              <a:r>
                <a:rPr lang="en-US" altLang="zh-TW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ICT</a:t>
              </a: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技術結合製造業、商業服務業</a:t>
              </a:r>
              <a:r>
                <a:rPr lang="zh-TW" altLang="en-US" sz="16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、農業產品發展</a:t>
              </a:r>
              <a:r>
                <a:rPr lang="zh-TW" altLang="en-US" sz="16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人機協同工作的智慧工作環境</a:t>
              </a:r>
              <a:endPara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41"/>
            <p:cNvSpPr txBox="1"/>
            <p:nvPr/>
          </p:nvSpPr>
          <p:spPr>
            <a:xfrm>
              <a:off x="6240876" y="3276152"/>
              <a:ext cx="1255069" cy="369316"/>
            </a:xfrm>
            <a:prstGeom prst="rect">
              <a:avLst/>
            </a:prstGeom>
            <a:noFill/>
            <a:effectLst/>
          </p:spPr>
          <p:txBody>
            <a:bodyPr wrap="square" lIns="91424" tIns="45712" rIns="91424" bIns="45712" rtlCol="0">
              <a:spAutoFit/>
            </a:bodyPr>
            <a:lstStyle/>
            <a:p>
              <a:pPr defTabSz="914220"/>
              <a:r>
                <a:rPr lang="zh-CN" altLang="en-US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生產力</a:t>
              </a:r>
              <a:r>
                <a:rPr lang="en-US" altLang="zh-CN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4.0</a:t>
              </a:r>
              <a:endParaRPr lang="zh-CN" altLang="en-US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80" name="图表 25"/>
          <p:cNvGraphicFramePr/>
          <p:nvPr>
            <p:extLst/>
          </p:nvPr>
        </p:nvGraphicFramePr>
        <p:xfrm>
          <a:off x="-399257" y="1228735"/>
          <a:ext cx="3369586" cy="2295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1" name="图表 28"/>
          <p:cNvGraphicFramePr/>
          <p:nvPr>
            <p:extLst/>
          </p:nvPr>
        </p:nvGraphicFramePr>
        <p:xfrm>
          <a:off x="1542669" y="3585516"/>
          <a:ext cx="3369586" cy="2295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440499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0" grpId="0">
        <p:bldAsOne/>
      </p:bldGraphic>
      <p:bldGraphic spid="81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德國的工業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空心弧 16"/>
          <p:cNvSpPr/>
          <p:nvPr/>
        </p:nvSpPr>
        <p:spPr>
          <a:xfrm>
            <a:off x="3217778" y="4124618"/>
            <a:ext cx="5485719" cy="5485719"/>
          </a:xfrm>
          <a:prstGeom prst="blockArc">
            <a:avLst>
              <a:gd name="adj1" fmla="val 10800000"/>
              <a:gd name="adj2" fmla="val 13406400"/>
              <a:gd name="adj3" fmla="val 20681"/>
            </a:avLst>
          </a:prstGeom>
          <a:solidFill>
            <a:srgbClr val="2FFF8D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7">
              <a:defRPr/>
            </a:pPr>
            <a:endParaRPr lang="zh-CN" altLang="en-US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空心弧 17"/>
          <p:cNvSpPr/>
          <p:nvPr/>
        </p:nvSpPr>
        <p:spPr>
          <a:xfrm>
            <a:off x="3256629" y="4157281"/>
            <a:ext cx="5485719" cy="5485719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9" name="空心弧 18"/>
          <p:cNvSpPr/>
          <p:nvPr/>
        </p:nvSpPr>
        <p:spPr>
          <a:xfrm flipH="1">
            <a:off x="3366646" y="4145400"/>
            <a:ext cx="5485719" cy="5485719"/>
          </a:xfrm>
          <a:prstGeom prst="blockArc">
            <a:avLst>
              <a:gd name="adj1" fmla="val 13601869"/>
              <a:gd name="adj2" fmla="val 16210847"/>
              <a:gd name="adj3" fmla="val 20413"/>
            </a:avLst>
          </a:prstGeom>
          <a:solidFill>
            <a:srgbClr val="00A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0" name="空心弧 19"/>
          <p:cNvSpPr/>
          <p:nvPr/>
        </p:nvSpPr>
        <p:spPr>
          <a:xfrm flipH="1">
            <a:off x="3373730" y="4124618"/>
            <a:ext cx="5485719" cy="5485719"/>
          </a:xfrm>
          <a:prstGeom prst="blockArc">
            <a:avLst>
              <a:gd name="adj1" fmla="val 10800000"/>
              <a:gd name="adj2" fmla="val 13388752"/>
              <a:gd name="adj3" fmla="val 20521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20389799">
            <a:off x="4223823" y="4858118"/>
            <a:ext cx="2601640" cy="1739656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52427"/>
              </a:avLst>
            </a:prstTxWarp>
            <a:spAutoFit/>
          </a:bodyPr>
          <a:lstStyle/>
          <a:p>
            <a:pPr defTabSz="914377">
              <a:defRPr/>
            </a:pPr>
            <a:r>
              <a:rPr lang="zh-TW" altLang="zh-TW" sz="26500" b="1" dirty="0">
                <a:solidFill>
                  <a:srgbClr val="333F50"/>
                </a:solidFill>
              </a:rPr>
              <a:t>機器人取代</a:t>
            </a:r>
            <a:endParaRPr lang="zh-CN" altLang="en-US" sz="26500" b="1" dirty="0">
              <a:solidFill>
                <a:srgbClr val="333F5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403198">
            <a:off x="5394735" y="4834897"/>
            <a:ext cx="2453519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64338"/>
              </a:avLst>
            </a:prstTxWarp>
            <a:spAutoFit/>
          </a:bodyPr>
          <a:lstStyle/>
          <a:p>
            <a:pPr defTabSz="914377">
              <a:defRPr/>
            </a:pPr>
            <a:r>
              <a:rPr lang="zh-TW" altLang="zh-TW" sz="2400" b="1" dirty="0">
                <a:solidFill>
                  <a:srgbClr val="333F50"/>
                </a:solidFill>
              </a:rPr>
              <a:t>智慧工廠</a:t>
            </a:r>
            <a:endParaRPr lang="zh-CN" altLang="en-US" sz="2400" b="1" dirty="0">
              <a:solidFill>
                <a:srgbClr val="333F5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 rot="4176124">
            <a:off x="6171920" y="5668639"/>
            <a:ext cx="2453519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332926"/>
              </a:avLst>
            </a:prstTxWarp>
            <a:spAutoFit/>
          </a:bodyPr>
          <a:lstStyle/>
          <a:p>
            <a:pPr defTabSz="914377">
              <a:defRPr/>
            </a:pPr>
            <a:r>
              <a:rPr lang="zh-TW" altLang="en-US" sz="2400" b="1" dirty="0" smtClean="0">
                <a:solidFill>
                  <a:srgbClr val="333F50"/>
                </a:solidFill>
                <a:latin typeface="微软雅黑" pitchFamily="34" charset="-122"/>
                <a:ea typeface="微软雅黑" pitchFamily="34" charset="-122"/>
              </a:rPr>
              <a:t>政府</a:t>
            </a:r>
            <a:r>
              <a:rPr lang="zh-TW" altLang="en-US" sz="2400" b="1" dirty="0">
                <a:solidFill>
                  <a:srgbClr val="333F50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en-US" altLang="zh-CN" sz="2400" b="1" dirty="0" smtClean="0">
                <a:solidFill>
                  <a:srgbClr val="333F5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400" b="1" dirty="0">
              <a:solidFill>
                <a:srgbClr val="333F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17333166">
            <a:off x="3490883" y="5579007"/>
            <a:ext cx="2453519" cy="1587523"/>
          </a:xfrm>
          <a:prstGeom prst="rect">
            <a:avLst/>
          </a:prstGeom>
          <a:effectLst/>
        </p:spPr>
        <p:txBody>
          <a:bodyPr spcFirstLastPara="1" wrap="none">
            <a:prstTxWarp prst="textArchUp">
              <a:avLst>
                <a:gd name="adj" fmla="val 14277961"/>
              </a:avLst>
            </a:prstTxWarp>
            <a:spAutoFit/>
          </a:bodyPr>
          <a:lstStyle/>
          <a:p>
            <a:pPr defTabSz="914377">
              <a:defRPr/>
            </a:pPr>
            <a:r>
              <a:rPr lang="zh-TW" altLang="en-US" sz="2400" b="1" dirty="0" smtClean="0">
                <a:solidFill>
                  <a:srgbClr val="333F50"/>
                </a:solidFill>
              </a:rPr>
              <a:t>勞動力縮減</a:t>
            </a:r>
            <a:endParaRPr lang="zh-CN" altLang="en-US" sz="2400" b="1" dirty="0">
              <a:solidFill>
                <a:srgbClr val="333F50"/>
              </a:solidFill>
            </a:endParaRPr>
          </a:p>
        </p:txBody>
      </p:sp>
      <p:sp>
        <p:nvSpPr>
          <p:cNvPr id="27" name="空心弧 26"/>
          <p:cNvSpPr/>
          <p:nvPr/>
        </p:nvSpPr>
        <p:spPr>
          <a:xfrm>
            <a:off x="2387439" y="3235270"/>
            <a:ext cx="7270736" cy="7268629"/>
          </a:xfrm>
          <a:prstGeom prst="blockArc">
            <a:avLst>
              <a:gd name="adj1" fmla="val 10800000"/>
              <a:gd name="adj2" fmla="val 13372865"/>
              <a:gd name="adj3" fmla="val 1016"/>
            </a:avLst>
          </a:prstGeom>
          <a:solidFill>
            <a:srgbClr val="2FFF8D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914377">
              <a:defRPr/>
            </a:pPr>
            <a:endParaRPr lang="zh-CN" altLang="en-US" sz="2000" b="1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空心弧 27"/>
          <p:cNvSpPr/>
          <p:nvPr/>
        </p:nvSpPr>
        <p:spPr>
          <a:xfrm flipH="1">
            <a:off x="2444342" y="3264773"/>
            <a:ext cx="7266521" cy="7270736"/>
          </a:xfrm>
          <a:prstGeom prst="blockArc">
            <a:avLst>
              <a:gd name="adj1" fmla="val 10800000"/>
              <a:gd name="adj2" fmla="val 13397840"/>
              <a:gd name="adj3" fmla="val 910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空心弧 28"/>
          <p:cNvSpPr/>
          <p:nvPr/>
        </p:nvSpPr>
        <p:spPr>
          <a:xfrm>
            <a:off x="2326323" y="3264773"/>
            <a:ext cx="7268628" cy="7270736"/>
          </a:xfrm>
          <a:prstGeom prst="blockArc">
            <a:avLst>
              <a:gd name="adj1" fmla="val 13584139"/>
              <a:gd name="adj2" fmla="val 16200029"/>
              <a:gd name="adj3" fmla="val 882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空心弧 29"/>
          <p:cNvSpPr/>
          <p:nvPr/>
        </p:nvSpPr>
        <p:spPr>
          <a:xfrm flipH="1">
            <a:off x="2469631" y="3273205"/>
            <a:ext cx="7268628" cy="7266521"/>
          </a:xfrm>
          <a:prstGeom prst="blockArc">
            <a:avLst>
              <a:gd name="adj1" fmla="val 13574764"/>
              <a:gd name="adj2" fmla="val 16200029"/>
              <a:gd name="adj3" fmla="val 882"/>
            </a:avLst>
          </a:prstGeom>
          <a:solidFill>
            <a:srgbClr val="00A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81128" y="4039087"/>
            <a:ext cx="281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將造成勞動力向高附加價值服務端的移轉。標準化低技術的活動會減少，高技術的活動會增加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469631" y="1813348"/>
            <a:ext cx="3048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推測到</a:t>
            </a:r>
            <a:r>
              <a:rPr lang="en-US" altLang="zh-TW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61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萬個生產線普通勞工將被機器人取代，而新創出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萬個人機協作職位</a:t>
            </a:r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TW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萬個工作將消失，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43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萬個新創工作將</a:t>
            </a:r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產生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5324749" y="5346540"/>
            <a:ext cx="1443380" cy="144955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文本框 38"/>
          <p:cNvSpPr txBox="1"/>
          <p:nvPr/>
        </p:nvSpPr>
        <p:spPr>
          <a:xfrm>
            <a:off x="6621494" y="1924145"/>
            <a:ext cx="2993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網路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技術</a:t>
            </a:r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與智慧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製造技術相結合，建構與智慧工廠接軌的彈性物流，發展讓使用者可全程參與生產的</a:t>
            </a:r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38"/>
          <p:cNvSpPr txBox="1"/>
          <p:nvPr/>
        </p:nvSpPr>
        <p:spPr>
          <a:xfrm>
            <a:off x="9293597" y="3590533"/>
            <a:ext cx="2883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83"/>
            <a:r>
              <a:rPr lang="zh-TW" altLang="en-US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把工業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列入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高科技策略 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2020》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大綱的十大發展專案之一，並投入</a:t>
            </a:r>
            <a:r>
              <a:rPr lang="en-US" altLang="zh-TW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TW" altLang="en-US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億歐元的經費。在民間企業高度配合下，預期官方未來投入資源會持續增加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9566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2" grpId="0"/>
      <p:bldP spid="23" grpId="0"/>
      <p:bldP spid="24" grpId="0"/>
      <p:bldP spid="25" grpId="0"/>
      <p:bldP spid="27" grpId="0" animBg="1"/>
      <p:bldP spid="28" grpId="0" animBg="1"/>
      <p:bldP spid="29" grpId="0" animBg="1"/>
      <p:bldP spid="30" grpId="0" animBg="1"/>
      <p:bldP spid="37" grpId="0"/>
      <p:bldP spid="39" grpId="0"/>
      <p:bldP spid="45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11348251" cy="82504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台灣的工業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富士康副總裁程天縱表示台灣不適合工業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0" y="2936882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六边形 3"/>
          <p:cNvSpPr/>
          <p:nvPr/>
        </p:nvSpPr>
        <p:spPr>
          <a:xfrm rot="19700829">
            <a:off x="705523" y="2372750"/>
            <a:ext cx="1263917" cy="1100301"/>
          </a:xfrm>
          <a:prstGeom prst="hexagon">
            <a:avLst>
              <a:gd name="adj" fmla="val 30369"/>
              <a:gd name="vf" fmla="val 115470"/>
            </a:avLst>
          </a:prstGeom>
          <a:solidFill>
            <a:srgbClr val="00A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 rot="19700829">
            <a:off x="2602522" y="2259791"/>
            <a:ext cx="1609214" cy="1400899"/>
          </a:xfrm>
          <a:prstGeom prst="hexagon">
            <a:avLst>
              <a:gd name="adj" fmla="val 30369"/>
              <a:gd name="vf" fmla="val 115470"/>
            </a:avLst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 rot="19700829">
            <a:off x="4977056" y="2091914"/>
            <a:ext cx="2122385" cy="1847639"/>
          </a:xfrm>
          <a:prstGeom prst="hexagon">
            <a:avLst>
              <a:gd name="adj" fmla="val 30369"/>
              <a:gd name="vf" fmla="val 115470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9700829">
            <a:off x="7883106" y="2405927"/>
            <a:ext cx="1162502" cy="1012014"/>
          </a:xfrm>
          <a:prstGeom prst="hexagon">
            <a:avLst>
              <a:gd name="adj" fmla="val 30369"/>
              <a:gd name="vf" fmla="val 11547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 rot="19700829">
            <a:off x="9778692" y="2199339"/>
            <a:ext cx="1794006" cy="1561769"/>
          </a:xfrm>
          <a:prstGeom prst="hexagon">
            <a:avLst>
              <a:gd name="adj" fmla="val 30369"/>
              <a:gd name="vf" fmla="val 115470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 4"/>
          <p:cNvGrpSpPr/>
          <p:nvPr/>
        </p:nvGrpSpPr>
        <p:grpSpPr>
          <a:xfrm>
            <a:off x="1042315" y="1177295"/>
            <a:ext cx="643757" cy="771525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10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1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2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3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4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5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6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7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8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19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20" name="Freeform 124"/>
          <p:cNvSpPr>
            <a:spLocks noEditPoints="1"/>
          </p:cNvSpPr>
          <p:nvPr/>
        </p:nvSpPr>
        <p:spPr bwMode="auto">
          <a:xfrm>
            <a:off x="1179912" y="5288207"/>
            <a:ext cx="523875" cy="644525"/>
          </a:xfrm>
          <a:custGeom>
            <a:avLst/>
            <a:gdLst/>
            <a:ahLst/>
            <a:cxnLst>
              <a:cxn ang="0">
                <a:pos x="318" y="292"/>
              </a:cxn>
              <a:cxn ang="0">
                <a:pos x="288" y="262"/>
              </a:cxn>
              <a:cxn ang="0">
                <a:pos x="248" y="244"/>
              </a:cxn>
              <a:cxn ang="0">
                <a:pos x="220" y="346"/>
              </a:cxn>
              <a:cxn ang="0">
                <a:pos x="214" y="358"/>
              </a:cxn>
              <a:cxn ang="0">
                <a:pos x="202" y="362"/>
              </a:cxn>
              <a:cxn ang="0">
                <a:pos x="196" y="362"/>
              </a:cxn>
              <a:cxn ang="0">
                <a:pos x="186" y="352"/>
              </a:cxn>
              <a:cxn ang="0">
                <a:pos x="186" y="266"/>
              </a:cxn>
              <a:cxn ang="0">
                <a:pos x="184" y="258"/>
              </a:cxn>
              <a:cxn ang="0">
                <a:pos x="172" y="246"/>
              </a:cxn>
              <a:cxn ang="0">
                <a:pos x="164" y="244"/>
              </a:cxn>
              <a:cxn ang="0">
                <a:pos x="150" y="250"/>
              </a:cxn>
              <a:cxn ang="0">
                <a:pos x="144" y="266"/>
              </a:cxn>
              <a:cxn ang="0">
                <a:pos x="144" y="346"/>
              </a:cxn>
              <a:cxn ang="0">
                <a:pos x="138" y="358"/>
              </a:cxn>
              <a:cxn ang="0">
                <a:pos x="126" y="362"/>
              </a:cxn>
              <a:cxn ang="0">
                <a:pos x="120" y="362"/>
              </a:cxn>
              <a:cxn ang="0">
                <a:pos x="110" y="352"/>
              </a:cxn>
              <a:cxn ang="0">
                <a:pos x="80" y="244"/>
              </a:cxn>
              <a:cxn ang="0">
                <a:pos x="60" y="252"/>
              </a:cxn>
              <a:cxn ang="0">
                <a:pos x="24" y="276"/>
              </a:cxn>
              <a:cxn ang="0">
                <a:pos x="10" y="292"/>
              </a:cxn>
              <a:cxn ang="0">
                <a:pos x="2" y="310"/>
              </a:cxn>
              <a:cxn ang="0">
                <a:pos x="0" y="330"/>
              </a:cxn>
              <a:cxn ang="0">
                <a:pos x="0" y="354"/>
              </a:cxn>
              <a:cxn ang="0">
                <a:pos x="0" y="372"/>
              </a:cxn>
              <a:cxn ang="0">
                <a:pos x="2" y="384"/>
              </a:cxn>
              <a:cxn ang="0">
                <a:pos x="10" y="396"/>
              </a:cxn>
              <a:cxn ang="0">
                <a:pos x="20" y="402"/>
              </a:cxn>
              <a:cxn ang="0">
                <a:pos x="34" y="406"/>
              </a:cxn>
              <a:cxn ang="0">
                <a:pos x="296" y="406"/>
              </a:cxn>
              <a:cxn ang="0">
                <a:pos x="308" y="402"/>
              </a:cxn>
              <a:cxn ang="0">
                <a:pos x="320" y="396"/>
              </a:cxn>
              <a:cxn ang="0">
                <a:pos x="326" y="384"/>
              </a:cxn>
              <a:cxn ang="0">
                <a:pos x="330" y="372"/>
              </a:cxn>
              <a:cxn ang="0">
                <a:pos x="330" y="338"/>
              </a:cxn>
              <a:cxn ang="0">
                <a:pos x="330" y="330"/>
              </a:cxn>
              <a:cxn ang="0">
                <a:pos x="326" y="310"/>
              </a:cxn>
              <a:cxn ang="0">
                <a:pos x="318" y="292"/>
              </a:cxn>
              <a:cxn ang="0">
                <a:pos x="76" y="88"/>
              </a:cxn>
              <a:cxn ang="0">
                <a:pos x="78" y="108"/>
              </a:cxn>
              <a:cxn ang="0">
                <a:pos x="88" y="148"/>
              </a:cxn>
              <a:cxn ang="0">
                <a:pos x="110" y="186"/>
              </a:cxn>
              <a:cxn ang="0">
                <a:pos x="126" y="198"/>
              </a:cxn>
              <a:cxn ang="0">
                <a:pos x="144" y="208"/>
              </a:cxn>
              <a:cxn ang="0">
                <a:pos x="164" y="210"/>
              </a:cxn>
              <a:cxn ang="0">
                <a:pos x="174" y="210"/>
              </a:cxn>
              <a:cxn ang="0">
                <a:pos x="194" y="204"/>
              </a:cxn>
              <a:cxn ang="0">
                <a:pos x="210" y="192"/>
              </a:cxn>
              <a:cxn ang="0">
                <a:pos x="230" y="168"/>
              </a:cxn>
              <a:cxn ang="0">
                <a:pos x="248" y="128"/>
              </a:cxn>
              <a:cxn ang="0">
                <a:pos x="254" y="88"/>
              </a:cxn>
              <a:cxn ang="0">
                <a:pos x="252" y="70"/>
              </a:cxn>
              <a:cxn ang="0">
                <a:pos x="238" y="38"/>
              </a:cxn>
              <a:cxn ang="0">
                <a:pos x="214" y="14"/>
              </a:cxn>
              <a:cxn ang="0">
                <a:pos x="182" y="0"/>
              </a:cxn>
              <a:cxn ang="0">
                <a:pos x="164" y="0"/>
              </a:cxn>
              <a:cxn ang="0">
                <a:pos x="130" y="6"/>
              </a:cxn>
              <a:cxn ang="0">
                <a:pos x="102" y="26"/>
              </a:cxn>
              <a:cxn ang="0">
                <a:pos x="82" y="54"/>
              </a:cxn>
              <a:cxn ang="0">
                <a:pos x="76" y="88"/>
              </a:cxn>
            </a:cxnLst>
            <a:rect l="0" t="0" r="r" b="b"/>
            <a:pathLst>
              <a:path w="330" h="406">
                <a:moveTo>
                  <a:pt x="318" y="292"/>
                </a:moveTo>
                <a:lnTo>
                  <a:pt x="318" y="292"/>
                </a:lnTo>
                <a:lnTo>
                  <a:pt x="304" y="276"/>
                </a:lnTo>
                <a:lnTo>
                  <a:pt x="288" y="262"/>
                </a:lnTo>
                <a:lnTo>
                  <a:pt x="270" y="252"/>
                </a:lnTo>
                <a:lnTo>
                  <a:pt x="248" y="244"/>
                </a:lnTo>
                <a:lnTo>
                  <a:pt x="220" y="346"/>
                </a:lnTo>
                <a:lnTo>
                  <a:pt x="220" y="346"/>
                </a:lnTo>
                <a:lnTo>
                  <a:pt x="218" y="352"/>
                </a:lnTo>
                <a:lnTo>
                  <a:pt x="214" y="358"/>
                </a:lnTo>
                <a:lnTo>
                  <a:pt x="210" y="362"/>
                </a:lnTo>
                <a:lnTo>
                  <a:pt x="202" y="362"/>
                </a:lnTo>
                <a:lnTo>
                  <a:pt x="202" y="362"/>
                </a:lnTo>
                <a:lnTo>
                  <a:pt x="196" y="362"/>
                </a:lnTo>
                <a:lnTo>
                  <a:pt x="190" y="358"/>
                </a:lnTo>
                <a:lnTo>
                  <a:pt x="186" y="352"/>
                </a:lnTo>
                <a:lnTo>
                  <a:pt x="186" y="346"/>
                </a:lnTo>
                <a:lnTo>
                  <a:pt x="186" y="266"/>
                </a:lnTo>
                <a:lnTo>
                  <a:pt x="186" y="266"/>
                </a:lnTo>
                <a:lnTo>
                  <a:pt x="184" y="258"/>
                </a:lnTo>
                <a:lnTo>
                  <a:pt x="180" y="250"/>
                </a:lnTo>
                <a:lnTo>
                  <a:pt x="172" y="246"/>
                </a:lnTo>
                <a:lnTo>
                  <a:pt x="164" y="244"/>
                </a:lnTo>
                <a:lnTo>
                  <a:pt x="164" y="244"/>
                </a:lnTo>
                <a:lnTo>
                  <a:pt x="156" y="246"/>
                </a:lnTo>
                <a:lnTo>
                  <a:pt x="150" y="250"/>
                </a:lnTo>
                <a:lnTo>
                  <a:pt x="144" y="258"/>
                </a:lnTo>
                <a:lnTo>
                  <a:pt x="144" y="266"/>
                </a:lnTo>
                <a:lnTo>
                  <a:pt x="144" y="346"/>
                </a:lnTo>
                <a:lnTo>
                  <a:pt x="144" y="346"/>
                </a:lnTo>
                <a:lnTo>
                  <a:pt x="142" y="352"/>
                </a:lnTo>
                <a:lnTo>
                  <a:pt x="138" y="358"/>
                </a:lnTo>
                <a:lnTo>
                  <a:pt x="132" y="362"/>
                </a:lnTo>
                <a:lnTo>
                  <a:pt x="126" y="362"/>
                </a:lnTo>
                <a:lnTo>
                  <a:pt x="126" y="362"/>
                </a:lnTo>
                <a:lnTo>
                  <a:pt x="120" y="362"/>
                </a:lnTo>
                <a:lnTo>
                  <a:pt x="114" y="358"/>
                </a:lnTo>
                <a:lnTo>
                  <a:pt x="110" y="352"/>
                </a:lnTo>
                <a:lnTo>
                  <a:pt x="110" y="346"/>
                </a:lnTo>
                <a:lnTo>
                  <a:pt x="80" y="244"/>
                </a:lnTo>
                <a:lnTo>
                  <a:pt x="80" y="244"/>
                </a:lnTo>
                <a:lnTo>
                  <a:pt x="60" y="252"/>
                </a:lnTo>
                <a:lnTo>
                  <a:pt x="40" y="262"/>
                </a:lnTo>
                <a:lnTo>
                  <a:pt x="24" y="276"/>
                </a:lnTo>
                <a:lnTo>
                  <a:pt x="10" y="292"/>
                </a:lnTo>
                <a:lnTo>
                  <a:pt x="10" y="292"/>
                </a:lnTo>
                <a:lnTo>
                  <a:pt x="6" y="300"/>
                </a:lnTo>
                <a:lnTo>
                  <a:pt x="2" y="310"/>
                </a:lnTo>
                <a:lnTo>
                  <a:pt x="0" y="330"/>
                </a:lnTo>
                <a:lnTo>
                  <a:pt x="0" y="330"/>
                </a:lnTo>
                <a:lnTo>
                  <a:pt x="0" y="338"/>
                </a:lnTo>
                <a:lnTo>
                  <a:pt x="0" y="354"/>
                </a:lnTo>
                <a:lnTo>
                  <a:pt x="0" y="372"/>
                </a:lnTo>
                <a:lnTo>
                  <a:pt x="0" y="372"/>
                </a:lnTo>
                <a:lnTo>
                  <a:pt x="0" y="378"/>
                </a:lnTo>
                <a:lnTo>
                  <a:pt x="2" y="384"/>
                </a:lnTo>
                <a:lnTo>
                  <a:pt x="6" y="390"/>
                </a:lnTo>
                <a:lnTo>
                  <a:pt x="10" y="396"/>
                </a:lnTo>
                <a:lnTo>
                  <a:pt x="14" y="400"/>
                </a:lnTo>
                <a:lnTo>
                  <a:pt x="20" y="402"/>
                </a:lnTo>
                <a:lnTo>
                  <a:pt x="26" y="404"/>
                </a:lnTo>
                <a:lnTo>
                  <a:pt x="34" y="406"/>
                </a:lnTo>
                <a:lnTo>
                  <a:pt x="296" y="406"/>
                </a:lnTo>
                <a:lnTo>
                  <a:pt x="296" y="406"/>
                </a:lnTo>
                <a:lnTo>
                  <a:pt x="302" y="404"/>
                </a:lnTo>
                <a:lnTo>
                  <a:pt x="308" y="402"/>
                </a:lnTo>
                <a:lnTo>
                  <a:pt x="314" y="400"/>
                </a:lnTo>
                <a:lnTo>
                  <a:pt x="320" y="396"/>
                </a:lnTo>
                <a:lnTo>
                  <a:pt x="324" y="390"/>
                </a:lnTo>
                <a:lnTo>
                  <a:pt x="326" y="384"/>
                </a:lnTo>
                <a:lnTo>
                  <a:pt x="328" y="378"/>
                </a:lnTo>
                <a:lnTo>
                  <a:pt x="330" y="372"/>
                </a:lnTo>
                <a:lnTo>
                  <a:pt x="330" y="354"/>
                </a:lnTo>
                <a:lnTo>
                  <a:pt x="330" y="338"/>
                </a:lnTo>
                <a:lnTo>
                  <a:pt x="330" y="338"/>
                </a:lnTo>
                <a:lnTo>
                  <a:pt x="330" y="330"/>
                </a:lnTo>
                <a:lnTo>
                  <a:pt x="330" y="330"/>
                </a:lnTo>
                <a:lnTo>
                  <a:pt x="326" y="310"/>
                </a:lnTo>
                <a:lnTo>
                  <a:pt x="324" y="300"/>
                </a:lnTo>
                <a:lnTo>
                  <a:pt x="318" y="292"/>
                </a:lnTo>
                <a:lnTo>
                  <a:pt x="318" y="292"/>
                </a:lnTo>
                <a:close/>
                <a:moveTo>
                  <a:pt x="76" y="88"/>
                </a:moveTo>
                <a:lnTo>
                  <a:pt x="76" y="88"/>
                </a:lnTo>
                <a:lnTo>
                  <a:pt x="78" y="108"/>
                </a:lnTo>
                <a:lnTo>
                  <a:pt x="82" y="128"/>
                </a:lnTo>
                <a:lnTo>
                  <a:pt x="88" y="148"/>
                </a:lnTo>
                <a:lnTo>
                  <a:pt x="98" y="168"/>
                </a:lnTo>
                <a:lnTo>
                  <a:pt x="110" y="186"/>
                </a:lnTo>
                <a:lnTo>
                  <a:pt x="118" y="192"/>
                </a:lnTo>
                <a:lnTo>
                  <a:pt x="126" y="198"/>
                </a:lnTo>
                <a:lnTo>
                  <a:pt x="134" y="204"/>
                </a:lnTo>
                <a:lnTo>
                  <a:pt x="144" y="208"/>
                </a:lnTo>
                <a:lnTo>
                  <a:pt x="154" y="210"/>
                </a:lnTo>
                <a:lnTo>
                  <a:pt x="164" y="210"/>
                </a:lnTo>
                <a:lnTo>
                  <a:pt x="164" y="210"/>
                </a:lnTo>
                <a:lnTo>
                  <a:pt x="174" y="210"/>
                </a:lnTo>
                <a:lnTo>
                  <a:pt x="184" y="208"/>
                </a:lnTo>
                <a:lnTo>
                  <a:pt x="194" y="204"/>
                </a:lnTo>
                <a:lnTo>
                  <a:pt x="202" y="198"/>
                </a:lnTo>
                <a:lnTo>
                  <a:pt x="210" y="192"/>
                </a:lnTo>
                <a:lnTo>
                  <a:pt x="218" y="186"/>
                </a:lnTo>
                <a:lnTo>
                  <a:pt x="230" y="168"/>
                </a:lnTo>
                <a:lnTo>
                  <a:pt x="240" y="148"/>
                </a:lnTo>
                <a:lnTo>
                  <a:pt x="248" y="128"/>
                </a:lnTo>
                <a:lnTo>
                  <a:pt x="252" y="108"/>
                </a:lnTo>
                <a:lnTo>
                  <a:pt x="254" y="88"/>
                </a:lnTo>
                <a:lnTo>
                  <a:pt x="254" y="88"/>
                </a:lnTo>
                <a:lnTo>
                  <a:pt x="252" y="70"/>
                </a:lnTo>
                <a:lnTo>
                  <a:pt x="246" y="54"/>
                </a:lnTo>
                <a:lnTo>
                  <a:pt x="238" y="38"/>
                </a:lnTo>
                <a:lnTo>
                  <a:pt x="228" y="26"/>
                </a:lnTo>
                <a:lnTo>
                  <a:pt x="214" y="14"/>
                </a:lnTo>
                <a:lnTo>
                  <a:pt x="200" y="6"/>
                </a:lnTo>
                <a:lnTo>
                  <a:pt x="182" y="0"/>
                </a:lnTo>
                <a:lnTo>
                  <a:pt x="164" y="0"/>
                </a:lnTo>
                <a:lnTo>
                  <a:pt x="164" y="0"/>
                </a:lnTo>
                <a:lnTo>
                  <a:pt x="146" y="0"/>
                </a:lnTo>
                <a:lnTo>
                  <a:pt x="130" y="6"/>
                </a:lnTo>
                <a:lnTo>
                  <a:pt x="114" y="14"/>
                </a:lnTo>
                <a:lnTo>
                  <a:pt x="102" y="26"/>
                </a:lnTo>
                <a:lnTo>
                  <a:pt x="90" y="38"/>
                </a:lnTo>
                <a:lnTo>
                  <a:pt x="82" y="54"/>
                </a:lnTo>
                <a:lnTo>
                  <a:pt x="78" y="70"/>
                </a:lnTo>
                <a:lnTo>
                  <a:pt x="76" y="88"/>
                </a:lnTo>
                <a:lnTo>
                  <a:pt x="76" y="8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u="sng"/>
          </a:p>
        </p:txBody>
      </p:sp>
      <p:sp>
        <p:nvSpPr>
          <p:cNvPr id="21" name="文本框 20"/>
          <p:cNvSpPr txBox="1"/>
          <p:nvPr/>
        </p:nvSpPr>
        <p:spPr>
          <a:xfrm>
            <a:off x="930018" y="2686730"/>
            <a:ext cx="857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強調</a:t>
            </a:r>
            <a:endParaRPr lang="zh-CN" altLang="en-US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六边形 24"/>
          <p:cNvSpPr/>
          <p:nvPr/>
        </p:nvSpPr>
        <p:spPr>
          <a:xfrm rot="19700829">
            <a:off x="9908617" y="2312444"/>
            <a:ext cx="1534157" cy="1335558"/>
          </a:xfrm>
          <a:prstGeom prst="hexagon">
            <a:avLst>
              <a:gd name="adj" fmla="val 30369"/>
              <a:gd name="vf" fmla="val 11547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026999" y="5995014"/>
            <a:ext cx="11371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結語</a:t>
            </a:r>
          </a:p>
        </p:txBody>
      </p:sp>
      <p:sp>
        <p:nvSpPr>
          <p:cNvPr id="27" name="矩形 26"/>
          <p:cNvSpPr/>
          <p:nvPr/>
        </p:nvSpPr>
        <p:spPr>
          <a:xfrm>
            <a:off x="1857916" y="5979626"/>
            <a:ext cx="84079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台灣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在生產製造端和品牌銷售端，和先進國家都有相當大的差距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20"/>
          <p:cNvSpPr txBox="1"/>
          <p:nvPr/>
        </p:nvSpPr>
        <p:spPr>
          <a:xfrm>
            <a:off x="2991085" y="2704849"/>
            <a:ext cx="857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策略</a:t>
            </a:r>
          </a:p>
        </p:txBody>
      </p:sp>
      <p:sp>
        <p:nvSpPr>
          <p:cNvPr id="33" name="文本框 20"/>
          <p:cNvSpPr txBox="1"/>
          <p:nvPr/>
        </p:nvSpPr>
        <p:spPr>
          <a:xfrm>
            <a:off x="5598109" y="2771215"/>
            <a:ext cx="857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概念</a:t>
            </a:r>
          </a:p>
        </p:txBody>
      </p:sp>
      <p:sp>
        <p:nvSpPr>
          <p:cNvPr id="34" name="文本框 20"/>
          <p:cNvSpPr txBox="1"/>
          <p:nvPr/>
        </p:nvSpPr>
        <p:spPr>
          <a:xfrm>
            <a:off x="8049422" y="2681647"/>
            <a:ext cx="857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前提</a:t>
            </a:r>
          </a:p>
        </p:txBody>
      </p:sp>
      <p:sp>
        <p:nvSpPr>
          <p:cNvPr id="35" name="文本框 20"/>
          <p:cNvSpPr txBox="1"/>
          <p:nvPr/>
        </p:nvSpPr>
        <p:spPr>
          <a:xfrm>
            <a:off x="10251307" y="2726049"/>
            <a:ext cx="8576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挑戰</a:t>
            </a:r>
          </a:p>
        </p:txBody>
      </p:sp>
      <p:sp>
        <p:nvSpPr>
          <p:cNvPr id="36" name="矩形 35"/>
          <p:cNvSpPr/>
          <p:nvPr/>
        </p:nvSpPr>
        <p:spPr>
          <a:xfrm>
            <a:off x="2267790" y="5634166"/>
            <a:ext cx="84079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在互聯網時代與社群化時代之中，創造新的前端銷售模式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43320" y="5230521"/>
            <a:ext cx="84079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生產工廠必須能夠做到電腦整合製造和彈性製造系統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22002" y="4868278"/>
            <a:ext cx="101479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將電腦整合製造和彈性製造系統的製造環境，透過互聯網延伸到前端的銷售環節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543321" y="4481416"/>
            <a:ext cx="84079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讓所有競爭對手都抄襲自己的策略、跟隨自己的腳步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218403" y="4119173"/>
            <a:ext cx="55577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TW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TW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「產品」比「製造」或「工業」更重要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6904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0" grpId="0" animBg="1"/>
      <p:bldP spid="21" grpId="0"/>
      <p:bldP spid="25" grpId="0" animBg="1"/>
      <p:bldP spid="26" grpId="0"/>
      <p:bldP spid="27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4114" y="473147"/>
            <a:ext cx="3632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solidFill>
                  <a:srgbClr val="103154"/>
                </a:solidFill>
                <a:latin typeface="+mj-ea"/>
                <a:ea typeface="+mj-ea"/>
              </a:rPr>
              <a:t>CONTENTS</a:t>
            </a:r>
            <a:endParaRPr kumimoji="1" lang="zh-CN" altLang="en-US" sz="4800" b="1" dirty="0">
              <a:solidFill>
                <a:srgbClr val="103154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4798" y="1835561"/>
            <a:ext cx="194437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4798" y="2910574"/>
            <a:ext cx="1944370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61044" y="2377333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背景動機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61044" y="3460246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何謂工業</a:t>
            </a:r>
            <a:r>
              <a:rPr lang="en-US" altLang="zh-TW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15435" y="1835561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FIVE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15435" y="2910574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SIX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1681" y="2377333"/>
            <a:ext cx="4147305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各國的工業</a:t>
            </a:r>
            <a:r>
              <a:rPr lang="en-US" altLang="zh-TW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en-US" altLang="zh-TW" sz="2000" b="1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511681" y="3460246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個別案</a:t>
            </a:r>
            <a:r>
              <a:rPr lang="zh-TW" altLang="en-US" sz="2000" b="1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1844672"/>
            <a:ext cx="0" cy="388800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461044" y="4579329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智慧工廠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0"/>
          <p:cNvSpPr txBox="1"/>
          <p:nvPr/>
        </p:nvSpPr>
        <p:spPr>
          <a:xfrm>
            <a:off x="2564798" y="5175192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FOUR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461044" y="5724864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虛實融合系統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5"/>
          <p:cNvSpPr txBox="1"/>
          <p:nvPr/>
        </p:nvSpPr>
        <p:spPr>
          <a:xfrm>
            <a:off x="7615435" y="4037557"/>
            <a:ext cx="205905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SEVEN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11681" y="4579329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結論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0"/>
          <p:cNvSpPr txBox="1"/>
          <p:nvPr/>
        </p:nvSpPr>
        <p:spPr>
          <a:xfrm>
            <a:off x="7615435" y="5171634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EIGHT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11681" y="5721306"/>
            <a:ext cx="41473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b="1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資料來源</a:t>
            </a:r>
            <a:endParaRPr lang="zh-CN" altLang="en-US" sz="2000" b="1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2543150" y="4051636"/>
            <a:ext cx="1966018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</a:t>
            </a:r>
            <a:r>
              <a:rPr kumimoji="1"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zh-CN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THREE</a:t>
            </a:r>
            <a:endParaRPr kumimoji="1"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0664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8428393" y="3199598"/>
            <a:ext cx="0" cy="1594393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6836436" y="4846624"/>
            <a:ext cx="1514736" cy="666154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8225564" y="3060282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6661895" y="3199597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6899344" y="5565051"/>
            <a:ext cx="3241061" cy="0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470512" y="4850246"/>
            <a:ext cx="1619551" cy="712249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6994779" y="2091657"/>
            <a:ext cx="305809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2FFF8D"/>
                </a:solidFill>
                <a:latin typeface="Century Gothic" pitchFamily="34" charset="0"/>
              </a:rPr>
              <a:t>客觀</a:t>
            </a:r>
            <a:r>
              <a:rPr lang="zh-TW" altLang="en-US" sz="2000" b="1" dirty="0">
                <a:solidFill>
                  <a:srgbClr val="2FFF8D"/>
                </a:solidFill>
                <a:latin typeface="Century Gothic" pitchFamily="34" charset="0"/>
              </a:rPr>
              <a:t>評估自身所處的</a:t>
            </a:r>
            <a:r>
              <a:rPr lang="zh-TW" altLang="en-US" sz="2000" b="1" dirty="0" smtClean="0">
                <a:solidFill>
                  <a:srgbClr val="2FFF8D"/>
                </a:solidFill>
                <a:latin typeface="Century Gothic" pitchFamily="34" charset="0"/>
              </a:rPr>
              <a:t>階段</a:t>
            </a:r>
            <a:endParaRPr lang="en-US" altLang="zh-TW" sz="2000" b="1" dirty="0" smtClean="0">
              <a:solidFill>
                <a:srgbClr val="2FFF8D"/>
              </a:solidFill>
              <a:latin typeface="Century Gothic" pitchFamily="34" charset="0"/>
            </a:endParaRPr>
          </a:p>
          <a:p>
            <a:r>
              <a:rPr lang="zh-TW" altLang="en-US" sz="2000" b="1" dirty="0" smtClean="0">
                <a:solidFill>
                  <a:srgbClr val="2FFF8D"/>
                </a:solidFill>
                <a:latin typeface="Century Gothic" pitchFamily="34" charset="0"/>
              </a:rPr>
              <a:t>按部就班</a:t>
            </a:r>
            <a:r>
              <a:rPr lang="zh-TW" altLang="en-US" sz="2000" b="1" dirty="0">
                <a:solidFill>
                  <a:srgbClr val="2FFF8D"/>
                </a:solidFill>
                <a:latin typeface="Century Gothic" pitchFamily="34" charset="0"/>
              </a:rPr>
              <a:t>的導入階段技術</a:t>
            </a:r>
            <a:endParaRPr lang="zh-CN" altLang="en-US" sz="2000" b="1" dirty="0">
              <a:solidFill>
                <a:srgbClr val="2FFF8D"/>
              </a:solidFill>
              <a:latin typeface="Century Gothic" pitchFamily="34" charset="0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2747592" y="6073201"/>
            <a:ext cx="30059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85FFBC"/>
                </a:solidFill>
                <a:latin typeface="Century Gothic" pitchFamily="34" charset="0"/>
              </a:rPr>
              <a:t>怎麼</a:t>
            </a:r>
            <a:r>
              <a:rPr lang="zh-TW" altLang="en-US" sz="2000" b="1" dirty="0">
                <a:solidFill>
                  <a:srgbClr val="85FFBC"/>
                </a:solidFill>
                <a:latin typeface="Century Gothic" pitchFamily="34" charset="0"/>
              </a:rPr>
              <a:t>建立完整的垂直系統</a:t>
            </a:r>
            <a:endParaRPr lang="zh-CN" altLang="en-US" sz="2000" b="1" dirty="0">
              <a:solidFill>
                <a:srgbClr val="85FFBC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9222561" y="6034091"/>
            <a:ext cx="24929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85FFBC"/>
                </a:solidFill>
                <a:latin typeface="Century Gothic" pitchFamily="34" charset="0"/>
              </a:rPr>
              <a:t>訂立</a:t>
            </a:r>
            <a:r>
              <a:rPr lang="zh-TW" altLang="en-US" sz="2000" b="1" dirty="0">
                <a:solidFill>
                  <a:srgbClr val="85FFBC"/>
                </a:solidFill>
                <a:latin typeface="Century Gothic" pitchFamily="34" charset="0"/>
              </a:rPr>
              <a:t>規劃目標及期限</a:t>
            </a:r>
            <a:endParaRPr lang="zh-CN" altLang="en-US" sz="2000" b="1" dirty="0">
              <a:solidFill>
                <a:srgbClr val="85FFBC"/>
              </a:solidFill>
              <a:latin typeface="Century Gothic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7590617" y="5054730"/>
            <a:ext cx="16177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600" b="1" dirty="0" smtClean="0">
                <a:solidFill>
                  <a:srgbClr val="00B050"/>
                </a:solidFill>
                <a:latin typeface="Century Gothic" pitchFamily="34" charset="0"/>
              </a:rPr>
              <a:t>SUGGEST</a:t>
            </a:r>
            <a:endParaRPr lang="zh-CN" altLang="en-US" sz="26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023263" y="2781395"/>
            <a:ext cx="810266" cy="810266"/>
            <a:chOff x="5766870" y="2649434"/>
            <a:chExt cx="810266" cy="810266"/>
          </a:xfrm>
        </p:grpSpPr>
        <p:sp>
          <p:nvSpPr>
            <p:cNvPr id="17" name="椭圆 16"/>
            <p:cNvSpPr/>
            <p:nvPr/>
          </p:nvSpPr>
          <p:spPr>
            <a:xfrm>
              <a:off x="5766870" y="2649434"/>
              <a:ext cx="810266" cy="810266"/>
            </a:xfrm>
            <a:prstGeom prst="ellipse">
              <a:avLst/>
            </a:prstGeom>
            <a:solidFill>
              <a:srgbClr val="2FF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66341" y="2750393"/>
              <a:ext cx="4331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A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658790" y="5135054"/>
            <a:ext cx="810266" cy="810266"/>
            <a:chOff x="7402397" y="5003093"/>
            <a:chExt cx="810266" cy="810266"/>
          </a:xfrm>
        </p:grpSpPr>
        <p:sp>
          <p:nvSpPr>
            <p:cNvPr id="20" name="椭圆 19"/>
            <p:cNvSpPr/>
            <p:nvPr/>
          </p:nvSpPr>
          <p:spPr>
            <a:xfrm>
              <a:off x="7402397" y="5003093"/>
              <a:ext cx="810266" cy="810266"/>
            </a:xfrm>
            <a:prstGeom prst="ellipse">
              <a:avLst/>
            </a:prstGeom>
            <a:solidFill>
              <a:srgbClr val="00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608475" y="5106511"/>
              <a:ext cx="41549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B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26489" y="5148123"/>
            <a:ext cx="810266" cy="810266"/>
            <a:chOff x="4070096" y="5016162"/>
            <a:chExt cx="810266" cy="810266"/>
          </a:xfrm>
        </p:grpSpPr>
        <p:sp>
          <p:nvSpPr>
            <p:cNvPr id="23" name="椭圆 22"/>
            <p:cNvSpPr/>
            <p:nvPr/>
          </p:nvSpPr>
          <p:spPr>
            <a:xfrm>
              <a:off x="4070096" y="5016162"/>
              <a:ext cx="810266" cy="81026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54828" y="5125077"/>
              <a:ext cx="4042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smtClean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C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75222" y="4576075"/>
            <a:ext cx="488440" cy="523220"/>
            <a:chOff x="5931320" y="4415044"/>
            <a:chExt cx="488440" cy="523220"/>
          </a:xfrm>
        </p:grpSpPr>
        <p:sp>
          <p:nvSpPr>
            <p:cNvPr id="26" name="椭圆 25"/>
            <p:cNvSpPr/>
            <p:nvPr/>
          </p:nvSpPr>
          <p:spPr>
            <a:xfrm>
              <a:off x="5931320" y="4434328"/>
              <a:ext cx="488440" cy="488440"/>
            </a:xfrm>
            <a:prstGeom prst="ellipse">
              <a:avLst/>
            </a:prstGeom>
            <a:solidFill>
              <a:srgbClr val="2FF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srgbClr val="00DE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64215" y="4415044"/>
              <a:ext cx="4106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smtClean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D</a:t>
              </a:r>
              <a:endParaRPr lang="zh-CN" altLang="en-US" sz="28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sp>
        <p:nvSpPr>
          <p:cNvPr id="65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11348251" cy="825045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台灣的工業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TW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Intel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總監李立仁表示想跟進工業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，台灣該怎麼做</a:t>
            </a:r>
            <a:r>
              <a:rPr lang="en-US" altLang="zh-TW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dirty="0"/>
          </a:p>
        </p:txBody>
      </p:sp>
      <p:grpSp>
        <p:nvGrpSpPr>
          <p:cNvPr id="66" name="组 4"/>
          <p:cNvGrpSpPr/>
          <p:nvPr/>
        </p:nvGrpSpPr>
        <p:grpSpPr>
          <a:xfrm>
            <a:off x="1042315" y="1177295"/>
            <a:ext cx="643757" cy="771525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67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68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69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0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1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2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3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4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5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cxnSp>
        <p:nvCxnSpPr>
          <p:cNvPr id="79" name="直接连接符 4"/>
          <p:cNvCxnSpPr/>
          <p:nvPr/>
        </p:nvCxnSpPr>
        <p:spPr>
          <a:xfrm>
            <a:off x="2455417" y="3072069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直接连接符 5"/>
          <p:cNvCxnSpPr/>
          <p:nvPr/>
        </p:nvCxnSpPr>
        <p:spPr>
          <a:xfrm flipH="1">
            <a:off x="891748" y="3211384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直接连接符 6"/>
          <p:cNvCxnSpPr/>
          <p:nvPr/>
        </p:nvCxnSpPr>
        <p:spPr>
          <a:xfrm>
            <a:off x="1129197" y="5576838"/>
            <a:ext cx="3241061" cy="0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矩形 7"/>
          <p:cNvSpPr>
            <a:spLocks noChangeArrowheads="1"/>
          </p:cNvSpPr>
          <p:nvPr/>
        </p:nvSpPr>
        <p:spPr bwMode="auto">
          <a:xfrm>
            <a:off x="921142" y="2354588"/>
            <a:ext cx="36566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TW" altLang="en-US" sz="2000" b="1" dirty="0" smtClean="0">
                <a:solidFill>
                  <a:srgbClr val="2FFF8D"/>
                </a:solidFill>
                <a:latin typeface="Century Gothic" pitchFamily="34" charset="0"/>
              </a:rPr>
              <a:t>如何</a:t>
            </a:r>
            <a:r>
              <a:rPr lang="zh-TW" altLang="en-US" sz="2000" b="1" dirty="0">
                <a:solidFill>
                  <a:srgbClr val="2FFF8D"/>
                </a:solidFill>
                <a:latin typeface="Century Gothic" pitchFamily="34" charset="0"/>
              </a:rPr>
              <a:t>達到資料擷取的基本門檻</a:t>
            </a:r>
            <a:endParaRPr lang="zh-CN" altLang="en-US" sz="2000" b="1" dirty="0">
              <a:solidFill>
                <a:srgbClr val="2FFF8D"/>
              </a:solidFill>
              <a:latin typeface="Century Gothic" pitchFamily="34" charset="0"/>
            </a:endParaRPr>
          </a:p>
        </p:txBody>
      </p:sp>
      <p:sp>
        <p:nvSpPr>
          <p:cNvPr id="84" name="矩形 7"/>
          <p:cNvSpPr>
            <a:spLocks noChangeArrowheads="1"/>
          </p:cNvSpPr>
          <p:nvPr/>
        </p:nvSpPr>
        <p:spPr bwMode="auto">
          <a:xfrm>
            <a:off x="245105" y="6073201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00B050"/>
                </a:solidFill>
                <a:latin typeface="Century Gothic" pitchFamily="34" charset="0"/>
              </a:rPr>
              <a:t>尋找</a:t>
            </a:r>
            <a:r>
              <a:rPr lang="zh-TW" altLang="en-US" sz="2000" b="1" dirty="0">
                <a:solidFill>
                  <a:srgbClr val="00B050"/>
                </a:solidFill>
                <a:latin typeface="Century Gothic" pitchFamily="34" charset="0"/>
              </a:rPr>
              <a:t>人才的困難</a:t>
            </a:r>
            <a:endParaRPr lang="zh-CN" altLang="en-US" sz="20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sp>
        <p:nvSpPr>
          <p:cNvPr id="85" name="矩形 7"/>
          <p:cNvSpPr>
            <a:spLocks noChangeArrowheads="1"/>
          </p:cNvSpPr>
          <p:nvPr/>
        </p:nvSpPr>
        <p:spPr bwMode="auto">
          <a:xfrm>
            <a:off x="5823304" y="6009366"/>
            <a:ext cx="300595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00B050"/>
                </a:solidFill>
                <a:latin typeface="Century Gothic" pitchFamily="34" charset="0"/>
              </a:rPr>
              <a:t>回歸</a:t>
            </a:r>
            <a:r>
              <a:rPr lang="zh-TW" altLang="en-US" sz="2000" b="1" dirty="0">
                <a:solidFill>
                  <a:srgbClr val="00B050"/>
                </a:solidFill>
                <a:latin typeface="Century Gothic" pitchFamily="34" charset="0"/>
              </a:rPr>
              <a:t>到做任何技術</a:t>
            </a:r>
            <a:r>
              <a:rPr lang="zh-TW" altLang="en-US" sz="2000" b="1" dirty="0" smtClean="0">
                <a:solidFill>
                  <a:srgbClr val="00B050"/>
                </a:solidFill>
                <a:latin typeface="Century Gothic" pitchFamily="34" charset="0"/>
              </a:rPr>
              <a:t>導入</a:t>
            </a:r>
            <a:endParaRPr lang="en-US" altLang="zh-TW" sz="2000" b="1" dirty="0" smtClean="0">
              <a:solidFill>
                <a:srgbClr val="00B050"/>
              </a:solidFill>
              <a:latin typeface="Century Gothic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00B050"/>
                </a:solidFill>
                <a:latin typeface="Century Gothic" pitchFamily="34" charset="0"/>
              </a:rPr>
              <a:t>都</a:t>
            </a:r>
            <a:r>
              <a:rPr lang="zh-TW" altLang="en-US" sz="2000" b="1" dirty="0">
                <a:solidFill>
                  <a:srgbClr val="00B050"/>
                </a:solidFill>
                <a:latin typeface="Century Gothic" pitchFamily="34" charset="0"/>
              </a:rPr>
              <a:t>要考慮到需要工廠買單</a:t>
            </a:r>
            <a:endParaRPr lang="zh-CN" altLang="en-US" sz="2000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sp>
        <p:nvSpPr>
          <p:cNvPr id="89" name="矩形 7"/>
          <p:cNvSpPr>
            <a:spLocks noChangeArrowheads="1"/>
          </p:cNvSpPr>
          <p:nvPr/>
        </p:nvSpPr>
        <p:spPr bwMode="auto">
          <a:xfrm>
            <a:off x="1620340" y="4653600"/>
            <a:ext cx="208582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600" b="1" dirty="0" smtClean="0">
                <a:solidFill>
                  <a:srgbClr val="00B050"/>
                </a:solidFill>
                <a:latin typeface="Century Gothic" pitchFamily="34" charset="0"/>
              </a:rPr>
              <a:t>CHALLENGE</a:t>
            </a:r>
          </a:p>
        </p:txBody>
      </p:sp>
      <p:grpSp>
        <p:nvGrpSpPr>
          <p:cNvPr id="90" name="组合 15"/>
          <p:cNvGrpSpPr/>
          <p:nvPr/>
        </p:nvGrpSpPr>
        <p:grpSpPr>
          <a:xfrm>
            <a:off x="2253116" y="2793182"/>
            <a:ext cx="810266" cy="810266"/>
            <a:chOff x="5766870" y="2649434"/>
            <a:chExt cx="810266" cy="810266"/>
          </a:xfrm>
        </p:grpSpPr>
        <p:sp>
          <p:nvSpPr>
            <p:cNvPr id="91" name="椭圆 16"/>
            <p:cNvSpPr/>
            <p:nvPr/>
          </p:nvSpPr>
          <p:spPr>
            <a:xfrm>
              <a:off x="5766870" y="2649434"/>
              <a:ext cx="810266" cy="810266"/>
            </a:xfrm>
            <a:prstGeom prst="ellipse">
              <a:avLst/>
            </a:prstGeom>
            <a:solidFill>
              <a:srgbClr val="2FF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5951827" y="2750393"/>
              <a:ext cx="4331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A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grpSp>
        <p:nvGrpSpPr>
          <p:cNvPr id="93" name="组合 18"/>
          <p:cNvGrpSpPr/>
          <p:nvPr/>
        </p:nvGrpSpPr>
        <p:grpSpPr>
          <a:xfrm>
            <a:off x="3888643" y="5146841"/>
            <a:ext cx="810266" cy="810266"/>
            <a:chOff x="7402397" y="5003093"/>
            <a:chExt cx="810266" cy="810266"/>
          </a:xfrm>
        </p:grpSpPr>
        <p:sp>
          <p:nvSpPr>
            <p:cNvPr id="94" name="椭圆 19"/>
            <p:cNvSpPr/>
            <p:nvPr/>
          </p:nvSpPr>
          <p:spPr>
            <a:xfrm>
              <a:off x="7402397" y="5003093"/>
              <a:ext cx="810266" cy="810266"/>
            </a:xfrm>
            <a:prstGeom prst="ellipse">
              <a:avLst/>
            </a:prstGeom>
            <a:solidFill>
              <a:srgbClr val="00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608475" y="5121025"/>
              <a:ext cx="41549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B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grpSp>
        <p:nvGrpSpPr>
          <p:cNvPr id="96" name="组合 21"/>
          <p:cNvGrpSpPr/>
          <p:nvPr/>
        </p:nvGrpSpPr>
        <p:grpSpPr>
          <a:xfrm>
            <a:off x="556342" y="5159910"/>
            <a:ext cx="810266" cy="810266"/>
            <a:chOff x="4070096" y="5016162"/>
            <a:chExt cx="810266" cy="810266"/>
          </a:xfrm>
        </p:grpSpPr>
        <p:sp>
          <p:nvSpPr>
            <p:cNvPr id="97" name="椭圆 22"/>
            <p:cNvSpPr/>
            <p:nvPr/>
          </p:nvSpPr>
          <p:spPr>
            <a:xfrm>
              <a:off x="4070096" y="5016162"/>
              <a:ext cx="810266" cy="81026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254828" y="5125077"/>
              <a:ext cx="4042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smtClean="0">
                  <a:solidFill>
                    <a:srgbClr val="EAE7D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微软雅黑" pitchFamily="34" charset="-122"/>
                </a:rPr>
                <a:t>C</a:t>
              </a:r>
              <a:endParaRPr lang="zh-CN" altLang="en-US" sz="3200" b="1" dirty="0">
                <a:solidFill>
                  <a:srgbClr val="EAE7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微软雅黑" pitchFamily="34" charset="-122"/>
              </a:endParaRPr>
            </a:p>
          </p:txBody>
        </p:sp>
      </p:grpSp>
      <p:sp>
        <p:nvSpPr>
          <p:cNvPr id="105" name="矩形 7"/>
          <p:cNvSpPr>
            <a:spLocks noChangeArrowheads="1"/>
          </p:cNvSpPr>
          <p:nvPr/>
        </p:nvSpPr>
        <p:spPr bwMode="auto">
          <a:xfrm>
            <a:off x="6615361" y="4039439"/>
            <a:ext cx="40318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 smtClean="0">
                <a:solidFill>
                  <a:srgbClr val="85FFBC"/>
                </a:solidFill>
                <a:latin typeface="Century Gothic" pitchFamily="34" charset="0"/>
              </a:rPr>
              <a:t>開設</a:t>
            </a:r>
            <a:r>
              <a:rPr lang="zh-TW" altLang="en-US" sz="2000" b="1" dirty="0">
                <a:solidFill>
                  <a:srgbClr val="85FFBC"/>
                </a:solidFill>
                <a:latin typeface="Century Gothic" pitchFamily="34" charset="0"/>
              </a:rPr>
              <a:t>課程及訓練或合作來培養人才</a:t>
            </a:r>
            <a:endParaRPr lang="zh-CN" altLang="en-US" sz="2000" b="1" dirty="0">
              <a:solidFill>
                <a:srgbClr val="85FFBC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63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83" grpId="0"/>
      <p:bldP spid="84" grpId="0"/>
      <p:bldP spid="85" grpId="0"/>
      <p:bldP spid="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14707" y="4415295"/>
            <a:ext cx="3330533" cy="4712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清華大學教授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1604" y="4965879"/>
            <a:ext cx="2509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簡禎富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6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33926" y="5444684"/>
            <a:ext cx="3243606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應該要做的是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的升級到工業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升級到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843749" y="543840"/>
            <a:ext cx="11348251" cy="825045"/>
          </a:xfrm>
        </p:spPr>
        <p:txBody>
          <a:bodyPr>
            <a:noAutofit/>
          </a:bodyPr>
          <a:lstStyle/>
          <a:p>
            <a:pPr lvl="0"/>
            <a:r>
              <a:rPr lang="zh-CN" altLang="en-US" dirty="0">
                <a:latin typeface="+mj-ea"/>
              </a:rPr>
              <a:t>台灣的工業</a:t>
            </a:r>
            <a:r>
              <a:rPr lang="en-US" altLang="zh-CN" dirty="0" smtClean="0">
                <a:latin typeface="+mj-ea"/>
              </a:rPr>
              <a:t>4.0</a:t>
            </a:r>
            <a:br>
              <a:rPr lang="en-US" altLang="zh-CN" dirty="0" smtClean="0">
                <a:latin typeface="+mj-ea"/>
              </a:rPr>
            </a:br>
            <a:r>
              <a:rPr lang="en-US" altLang="zh-CN" dirty="0">
                <a:latin typeface="+mj-ea"/>
              </a:rPr>
              <a:t/>
            </a:r>
            <a:br>
              <a:rPr lang="en-US" altLang="zh-CN" dirty="0">
                <a:latin typeface="+mj-ea"/>
              </a:rPr>
            </a:br>
            <a:r>
              <a:rPr lang="en-US" altLang="zh-CN" dirty="0">
                <a:latin typeface="+mj-ea"/>
              </a:rPr>
              <a:t>	</a:t>
            </a:r>
            <a:r>
              <a:rPr lang="zh-TW" altLang="zh-TW" dirty="0">
                <a:latin typeface="+mj-ea"/>
              </a:rPr>
              <a:t>台灣工業</a:t>
            </a:r>
            <a:r>
              <a:rPr lang="en-US" altLang="zh-TW" dirty="0">
                <a:latin typeface="+mj-ea"/>
              </a:rPr>
              <a:t>4.0</a:t>
            </a:r>
            <a:r>
              <a:rPr lang="zh-TW" altLang="zh-TW" dirty="0">
                <a:latin typeface="+mj-ea"/>
              </a:rPr>
              <a:t>怎麼拚</a:t>
            </a:r>
            <a:r>
              <a:rPr lang="zh-TW" altLang="zh-TW" dirty="0" smtClean="0">
                <a:latin typeface="+mj-ea"/>
              </a:rPr>
              <a:t>？</a:t>
            </a:r>
            <a:r>
              <a:rPr lang="en-US" altLang="zh-TW" dirty="0" smtClean="0">
                <a:latin typeface="+mj-ea"/>
              </a:rPr>
              <a:t>  		</a:t>
            </a:r>
            <a:br>
              <a:rPr lang="en-US" altLang="zh-TW" dirty="0" smtClean="0">
                <a:latin typeface="+mj-ea"/>
              </a:rPr>
            </a:br>
            <a:r>
              <a:rPr lang="en-US" altLang="zh-TW" dirty="0">
                <a:latin typeface="+mj-ea"/>
              </a:rPr>
              <a:t>	</a:t>
            </a:r>
            <a:r>
              <a:rPr lang="en-US" altLang="zh-TW" dirty="0" smtClean="0">
                <a:latin typeface="+mj-ea"/>
              </a:rPr>
              <a:t>		</a:t>
            </a:r>
            <a:br>
              <a:rPr lang="en-US" altLang="zh-TW" dirty="0" smtClean="0">
                <a:latin typeface="+mj-ea"/>
              </a:rPr>
            </a:br>
            <a:r>
              <a:rPr lang="en-US" altLang="zh-TW" dirty="0">
                <a:latin typeface="+mj-ea"/>
              </a:rPr>
              <a:t>	</a:t>
            </a:r>
            <a:r>
              <a:rPr lang="en-US" altLang="zh-TW" dirty="0" smtClean="0">
                <a:latin typeface="+mj-ea"/>
              </a:rPr>
              <a:t>	</a:t>
            </a:r>
            <a:r>
              <a:rPr lang="zh-TW" altLang="zh-TW" dirty="0" smtClean="0">
                <a:latin typeface="+mj-ea"/>
              </a:rPr>
              <a:t>先</a:t>
            </a:r>
            <a:r>
              <a:rPr lang="zh-TW" altLang="zh-TW" dirty="0">
                <a:latin typeface="+mj-ea"/>
              </a:rPr>
              <a:t>做工業</a:t>
            </a:r>
            <a:r>
              <a:rPr lang="en-US" altLang="zh-TW" dirty="0">
                <a:latin typeface="+mj-ea"/>
              </a:rPr>
              <a:t>3.5</a:t>
            </a:r>
            <a:endParaRPr lang="zh-TW" altLang="zh-TW" dirty="0">
              <a:latin typeface="+mj-ea"/>
            </a:endParaRPr>
          </a:p>
        </p:txBody>
      </p:sp>
      <p:grpSp>
        <p:nvGrpSpPr>
          <p:cNvPr id="18" name="组 4"/>
          <p:cNvGrpSpPr/>
          <p:nvPr/>
        </p:nvGrpSpPr>
        <p:grpSpPr>
          <a:xfrm>
            <a:off x="1042315" y="1177296"/>
            <a:ext cx="643757" cy="771525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1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2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3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6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8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31" name="矩形 30"/>
          <p:cNvSpPr/>
          <p:nvPr/>
        </p:nvSpPr>
        <p:spPr>
          <a:xfrm>
            <a:off x="5319067" y="4415295"/>
            <a:ext cx="3330533" cy="4712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上銀集團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創辦人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文本框 6"/>
          <p:cNvSpPr txBox="1"/>
          <p:nvPr/>
        </p:nvSpPr>
        <p:spPr>
          <a:xfrm>
            <a:off x="5435022" y="4965879"/>
            <a:ext cx="6429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卓永財</a:t>
            </a:r>
            <a:r>
              <a:rPr lang="zh-TW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表示台灣只達到工業</a:t>
            </a:r>
            <a:r>
              <a:rPr lang="en-US" altLang="zh-TW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TW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的階段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578335" y="5458322"/>
            <a:ext cx="5892430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應該要做的是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用企業彈性，再融入新科技與新技術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走向工業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「台灣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174" y="196956"/>
            <a:ext cx="3881500" cy="38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963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31" grpId="0" animBg="1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93123" y="4415295"/>
            <a:ext cx="3330533" cy="4712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清華大學教授</a:t>
            </a:r>
            <a:endParaRPr lang="zh-CN" altLang="en-US" sz="32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40020" y="4965879"/>
            <a:ext cx="25093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簡禎富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6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3123" y="5574115"/>
            <a:ext cx="3243606" cy="86946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的升級到工業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的升級  到工業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694342" y="691758"/>
            <a:ext cx="11348251" cy="825045"/>
          </a:xfrm>
        </p:spPr>
        <p:txBody>
          <a:bodyPr>
            <a:noAutofit/>
          </a:bodyPr>
          <a:lstStyle/>
          <a:p>
            <a:pPr lvl="0"/>
            <a:r>
              <a:rPr lang="zh-CN" altLang="en-US" dirty="0">
                <a:latin typeface="+mj-ea"/>
              </a:rPr>
              <a:t>台灣的工業</a:t>
            </a:r>
            <a:r>
              <a:rPr lang="en-US" altLang="zh-CN" dirty="0" smtClean="0">
                <a:latin typeface="+mj-ea"/>
              </a:rPr>
              <a:t>4.0</a:t>
            </a:r>
            <a:br>
              <a:rPr lang="en-US" altLang="zh-CN" dirty="0" smtClean="0">
                <a:latin typeface="+mj-ea"/>
              </a:rPr>
            </a:br>
            <a:r>
              <a:rPr lang="en-US" altLang="zh-CN" dirty="0" smtClean="0">
                <a:latin typeface="+mj-ea"/>
              </a:rPr>
              <a:t/>
            </a:r>
            <a:br>
              <a:rPr lang="en-US" altLang="zh-CN" dirty="0" smtClean="0">
                <a:latin typeface="+mj-ea"/>
              </a:rPr>
            </a:br>
            <a:r>
              <a:rPr lang="en-US" altLang="zh-CN" dirty="0">
                <a:latin typeface="+mj-ea"/>
              </a:rPr>
              <a:t>	</a:t>
            </a:r>
            <a:endParaRPr lang="zh-TW" altLang="zh-TW" dirty="0">
              <a:latin typeface="+mj-ea"/>
            </a:endParaRPr>
          </a:p>
        </p:txBody>
      </p:sp>
      <p:grpSp>
        <p:nvGrpSpPr>
          <p:cNvPr id="18" name="组 4"/>
          <p:cNvGrpSpPr/>
          <p:nvPr/>
        </p:nvGrpSpPr>
        <p:grpSpPr>
          <a:xfrm>
            <a:off x="893123" y="2086766"/>
            <a:ext cx="643757" cy="771525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1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2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3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5" name="Freeform 53"/>
            <p:cNvSpPr>
              <a:spLocks/>
            </p:cNvSpPr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6" name="Freeform 54"/>
            <p:cNvSpPr>
              <a:spLocks/>
            </p:cNvSpPr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7" name="Freeform 55"/>
            <p:cNvSpPr>
              <a:spLocks/>
            </p:cNvSpPr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28" name="Freeform 56"/>
            <p:cNvSpPr>
              <a:spLocks/>
            </p:cNvSpPr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31" name="矩形 30"/>
          <p:cNvSpPr/>
          <p:nvPr/>
        </p:nvSpPr>
        <p:spPr>
          <a:xfrm>
            <a:off x="5497483" y="4415295"/>
            <a:ext cx="3330533" cy="4712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b="1" dirty="0"/>
              <a:t>上銀集團</a:t>
            </a:r>
            <a:r>
              <a:rPr lang="zh-TW" altLang="en-US" sz="3200" b="1" dirty="0" smtClean="0"/>
              <a:t>創辦人</a:t>
            </a:r>
            <a:endParaRPr lang="zh-CN" altLang="en-US" sz="3200" b="1" dirty="0"/>
          </a:p>
        </p:txBody>
      </p:sp>
      <p:sp>
        <p:nvSpPr>
          <p:cNvPr id="32" name="文本框 6"/>
          <p:cNvSpPr txBox="1"/>
          <p:nvPr/>
        </p:nvSpPr>
        <p:spPr>
          <a:xfrm>
            <a:off x="5559279" y="4965879"/>
            <a:ext cx="6429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b="1" dirty="0">
                <a:solidFill>
                  <a:srgbClr val="007A3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卓永財</a:t>
            </a:r>
            <a:r>
              <a:rPr lang="zh-TW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表示台灣只達到工業</a:t>
            </a:r>
            <a:r>
              <a:rPr lang="en-US" altLang="zh-TW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TW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的階段</a:t>
            </a:r>
            <a:r>
              <a:rPr lang="zh-CN" altLang="en-US" sz="2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497483" y="5557709"/>
            <a:ext cx="5892430" cy="86946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善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用企業彈性，再融入新科技與新技術</a:t>
            </a: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20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20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走向工業</a:t>
            </a:r>
            <a:r>
              <a:rPr lang="en-US" altLang="zh-TW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TW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的路</a:t>
            </a:r>
            <a:endParaRPr lang="zh-CN" altLang="en-US" sz="20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91677" y="2243841"/>
            <a:ext cx="6356227" cy="53553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377">
              <a:lnSpc>
                <a:spcPct val="90000"/>
              </a:lnSpc>
              <a:spcBef>
                <a:spcPct val="0"/>
              </a:spcBef>
            </a:pPr>
            <a:r>
              <a:rPr lang="zh-TW" altLang="zh-TW" sz="32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台灣工業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4.0</a:t>
            </a:r>
            <a:r>
              <a:rPr lang="zh-TW" altLang="zh-TW" sz="32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怎麼拚？先做工業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  <a:cs typeface="+mj-cs"/>
              </a:rPr>
              <a:t>3.5</a:t>
            </a:r>
            <a:endParaRPr lang="zh-TW" altLang="en-US" sz="3200" b="1" dirty="0"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pic>
        <p:nvPicPr>
          <p:cNvPr id="2050" name="Picture 2" descr="「台灣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445" y="756279"/>
            <a:ext cx="3103736" cy="310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5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31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1978" y="543840"/>
            <a:ext cx="4057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SIEMENS 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</a:p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西門子成都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廠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229349" y="5084644"/>
            <a:ext cx="2390774" cy="1773357"/>
            <a:chOff x="6229349" y="5084644"/>
            <a:chExt cx="2390774" cy="1773357"/>
          </a:xfrm>
        </p:grpSpPr>
        <p:sp>
          <p:nvSpPr>
            <p:cNvPr id="15" name="矩形 14"/>
            <p:cNvSpPr/>
            <p:nvPr/>
          </p:nvSpPr>
          <p:spPr>
            <a:xfrm>
              <a:off x="6229349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819900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229349" y="5675763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19900" y="5084644"/>
              <a:ext cx="590551" cy="59055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410451" y="6267450"/>
              <a:ext cx="590551" cy="5905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8029572" y="5722251"/>
              <a:ext cx="590551" cy="59055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450141" y="2520521"/>
            <a:ext cx="50136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首個海外的工業</a:t>
            </a:r>
            <a:r>
              <a:rPr lang="en-US" altLang="zh-TW" dirty="0"/>
              <a:t>4.0</a:t>
            </a:r>
            <a:r>
              <a:rPr lang="zh-TW" altLang="en-US" dirty="0"/>
              <a:t>廠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 smtClean="0"/>
              <a:t>完全</a:t>
            </a:r>
            <a:r>
              <a:rPr lang="zh-TW" altLang="en-US" dirty="0"/>
              <a:t>客製化</a:t>
            </a:r>
            <a:r>
              <a:rPr lang="zh-TW" altLang="en-US" dirty="0" smtClean="0"/>
              <a:t>生產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整條價值</a:t>
            </a:r>
            <a:r>
              <a:rPr lang="zh-TW" altLang="en-US" dirty="0" smtClean="0"/>
              <a:t>鏈虛實整合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接單二十四小時</a:t>
            </a:r>
            <a:r>
              <a:rPr lang="zh-TW" altLang="en-US" dirty="0" smtClean="0"/>
              <a:t>之後就</a:t>
            </a:r>
            <a:r>
              <a:rPr lang="zh-TW" altLang="en-US" dirty="0"/>
              <a:t>能</a:t>
            </a:r>
            <a:r>
              <a:rPr lang="zh-TW" altLang="en-US" dirty="0" smtClean="0"/>
              <a:t>交貨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每年總計三億個</a:t>
            </a:r>
            <a:r>
              <a:rPr lang="zh-TW" altLang="en-US" dirty="0" smtClean="0"/>
              <a:t>元件，都</a:t>
            </a:r>
            <a:r>
              <a:rPr lang="zh-TW" altLang="en-US" dirty="0"/>
              <a:t>有自己的身分</a:t>
            </a:r>
            <a:r>
              <a:rPr lang="zh-TW" altLang="en-US" dirty="0" smtClean="0"/>
              <a:t>證</a:t>
            </a:r>
            <a:endParaRPr lang="en-US" altLang="zh-TW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dirty="0"/>
              <a:t>將客戶從工程、營運到服務，集成串聯起來</a:t>
            </a:r>
          </a:p>
        </p:txBody>
      </p:sp>
      <p:sp>
        <p:nvSpPr>
          <p:cNvPr id="22" name="矩形 21"/>
          <p:cNvSpPr/>
          <p:nvPr/>
        </p:nvSpPr>
        <p:spPr>
          <a:xfrm>
            <a:off x="511370" y="1993444"/>
            <a:ext cx="2665390" cy="4829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/>
              <a:t>世界工廠的工廠</a:t>
            </a:r>
            <a:endParaRPr lang="zh-CN" altLang="en-US" sz="4000" b="1" dirty="0"/>
          </a:p>
        </p:txBody>
      </p:sp>
      <p:pic>
        <p:nvPicPr>
          <p:cNvPr id="2050" name="Picture 2" descr="「西門子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866" y="-1"/>
            <a:ext cx="9542244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950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099" y="543840"/>
            <a:ext cx="5798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/>
              <a:t>哈雷打造高度自我的機車</a:t>
            </a:r>
            <a:endParaRPr lang="zh-CN" altLang="en-US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6689603" y="1897039"/>
            <a:ext cx="3846470" cy="443565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/>
              <a:t>早上設計，下午就騎回</a:t>
            </a:r>
            <a:r>
              <a:rPr lang="zh-TW" altLang="en-US" sz="2400" b="1" dirty="0"/>
              <a:t>家</a:t>
            </a:r>
            <a:endParaRPr lang="zh-CN" altLang="en-US" sz="2400" b="1" dirty="0"/>
          </a:p>
        </p:txBody>
      </p:sp>
      <p:sp>
        <p:nvSpPr>
          <p:cNvPr id="58" name="矩形 57"/>
          <p:cNvSpPr/>
          <p:nvPr/>
        </p:nvSpPr>
        <p:spPr>
          <a:xfrm>
            <a:off x="6819363" y="2469244"/>
            <a:ext cx="4194379" cy="312431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/>
              <a:t>獨一無二、極具個人</a:t>
            </a:r>
            <a:r>
              <a:rPr lang="zh-TW" altLang="zh-TW" sz="2000" dirty="0" smtClean="0"/>
              <a:t>色彩</a:t>
            </a:r>
            <a:endParaRPr lang="en-US" altLang="zh-TW" sz="2000" dirty="0" smtClean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 smtClean="0"/>
              <a:t>下</a:t>
            </a:r>
            <a:r>
              <a:rPr lang="zh-TW" altLang="zh-TW" sz="2000" dirty="0"/>
              <a:t>訂到交貨，只要</a:t>
            </a:r>
            <a:r>
              <a:rPr lang="zh-TW" altLang="zh-TW" sz="2000" dirty="0" smtClean="0"/>
              <a:t>六小時</a:t>
            </a:r>
            <a:endParaRPr lang="en-US" altLang="zh-TW" sz="2000" dirty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zh-TW" sz="2000" dirty="0" smtClean="0"/>
              <a:t>資訊科技整合</a:t>
            </a:r>
            <a:endParaRPr lang="en-US" altLang="zh-TW" sz="2000" dirty="0" smtClean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/>
              <a:t>六小時交貨的關鍵：研華</a:t>
            </a:r>
            <a:r>
              <a:rPr lang="zh-TW" altLang="en-US" sz="2000" dirty="0" smtClean="0"/>
              <a:t>電腦</a:t>
            </a:r>
            <a:endParaRPr lang="en-US" altLang="zh-TW" sz="2000" dirty="0" smtClean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/>
              <a:t>預防性監控維護</a:t>
            </a:r>
            <a:endParaRPr lang="en-US" altLang="zh-TW" sz="2000" dirty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000" dirty="0" smtClean="0"/>
          </a:p>
          <a:p>
            <a:pPr marL="285750" indent="-285750" defTabSz="68568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「哈雷機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7" y="1306517"/>
            <a:ext cx="5449767" cy="544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3346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「創新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1" r="10932"/>
          <a:stretch/>
        </p:blipFill>
        <p:spPr bwMode="auto">
          <a:xfrm>
            <a:off x="4648201" y="-273894"/>
            <a:ext cx="7829549" cy="73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00100" y="543840"/>
            <a:ext cx="405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結論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4115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2056" y="2290297"/>
            <a:ext cx="5453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亞馬遜執行長貝佐斯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「為了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創新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你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要先實驗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如果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你知道這會不會成功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TW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這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不叫實驗。」</a:t>
            </a:r>
            <a:endParaRPr lang="zh-CN" altLang="en-US" sz="3200" b="1" dirty="0">
              <a:solidFill>
                <a:srgbClr val="007A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64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71"/>
            <a:ext cx="12208042" cy="686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6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50" y="622865"/>
            <a:ext cx="3808933" cy="825045"/>
          </a:xfrm>
        </p:spPr>
        <p:txBody>
          <a:bodyPr/>
          <a:lstStyle/>
          <a:p>
            <a:r>
              <a:rPr lang="zh-TW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資料來</a:t>
            </a:r>
            <a:r>
              <a:rPr lang="zh-TW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6172000" y="3067637"/>
            <a:ext cx="0" cy="1594393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4580043" y="4714663"/>
            <a:ext cx="1514736" cy="666154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969171" y="2928321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405502" y="3067636"/>
            <a:ext cx="1857699" cy="2479905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642951" y="5433090"/>
            <a:ext cx="3241061" cy="0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214119" y="4718285"/>
            <a:ext cx="1619551" cy="712249"/>
          </a:xfrm>
          <a:prstGeom prst="line">
            <a:avLst/>
          </a:prstGeom>
          <a:noFill/>
          <a:ln w="25400"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矩形 7"/>
          <p:cNvSpPr>
            <a:spLocks noChangeArrowheads="1"/>
          </p:cNvSpPr>
          <p:nvPr/>
        </p:nvSpPr>
        <p:spPr bwMode="auto">
          <a:xfrm>
            <a:off x="5296157" y="1696757"/>
            <a:ext cx="2669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/>
            <a:r>
              <a:rPr lang="en-US" altLang="zh-CN" b="1" dirty="0" smtClean="0">
                <a:solidFill>
                  <a:srgbClr val="2FFF8D"/>
                </a:solidFill>
                <a:latin typeface="Century Gothic" pitchFamily="34" charset="0"/>
              </a:rPr>
              <a:t>ADD YOUR </a:t>
            </a:r>
            <a:r>
              <a:rPr lang="en-US" altLang="zh-CN" b="1" dirty="0">
                <a:solidFill>
                  <a:srgbClr val="2FFF8D"/>
                </a:solidFill>
                <a:latin typeface="Century Gothic" pitchFamily="34" charset="0"/>
              </a:rPr>
              <a:t>TEXT</a:t>
            </a:r>
            <a:endParaRPr lang="zh-CN" altLang="en-US" b="1" dirty="0">
              <a:solidFill>
                <a:srgbClr val="2FFF8D"/>
              </a:solidFill>
              <a:latin typeface="Century Gothic" pitchFamily="34" charset="0"/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1703910" y="4904247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7A37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007A37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8360685" y="5003093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DE6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00DE64"/>
              </a:solidFill>
              <a:latin typeface="Century Gothic" pitchFamily="34" charset="0"/>
            </a:endParaRPr>
          </a:p>
        </p:txBody>
      </p:sp>
      <p:sp>
        <p:nvSpPr>
          <p:cNvPr id="12" name="矩形 6"/>
          <p:cNvSpPr>
            <a:spLocks noChangeArrowheads="1"/>
          </p:cNvSpPr>
          <p:nvPr/>
        </p:nvSpPr>
        <p:spPr bwMode="auto">
          <a:xfrm>
            <a:off x="1670784" y="5214389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8367809" y="5298731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zh-CN" alt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矩形 6"/>
          <p:cNvSpPr>
            <a:spLocks noChangeArrowheads="1"/>
          </p:cNvSpPr>
          <p:nvPr/>
        </p:nvSpPr>
        <p:spPr bwMode="auto">
          <a:xfrm>
            <a:off x="5283510" y="2051194"/>
            <a:ext cx="2235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更改。</a:t>
            </a:r>
            <a:endParaRPr lang="zh-CN" alt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5201605" y="4993544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00B050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00B050"/>
              </a:solidFill>
              <a:latin typeface="Century Gothic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5766870" y="2649434"/>
            <a:ext cx="810266" cy="810266"/>
            <a:chOff x="5766870" y="2649434"/>
            <a:chExt cx="810266" cy="810266"/>
          </a:xfrm>
        </p:grpSpPr>
        <p:sp>
          <p:nvSpPr>
            <p:cNvPr id="17" name="椭圆 16"/>
            <p:cNvSpPr/>
            <p:nvPr/>
          </p:nvSpPr>
          <p:spPr>
            <a:xfrm>
              <a:off x="5766870" y="2649434"/>
              <a:ext cx="810266" cy="810266"/>
            </a:xfrm>
            <a:prstGeom prst="ellipse">
              <a:avLst/>
            </a:prstGeom>
            <a:solidFill>
              <a:srgbClr val="2FF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922799" y="2735879"/>
              <a:ext cx="43313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a typeface="微软雅黑" pitchFamily="34" charset="-122"/>
                </a:rPr>
                <a:t>A</a:t>
              </a:r>
              <a:endParaRPr lang="zh-CN" altLang="en-US" sz="32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02397" y="5003093"/>
            <a:ext cx="810266" cy="810266"/>
            <a:chOff x="7402397" y="5003093"/>
            <a:chExt cx="810266" cy="810266"/>
          </a:xfrm>
        </p:grpSpPr>
        <p:sp>
          <p:nvSpPr>
            <p:cNvPr id="20" name="椭圆 19"/>
            <p:cNvSpPr/>
            <p:nvPr/>
          </p:nvSpPr>
          <p:spPr>
            <a:xfrm>
              <a:off x="7402397" y="5003093"/>
              <a:ext cx="810266" cy="810266"/>
            </a:xfrm>
            <a:prstGeom prst="ellipse">
              <a:avLst/>
            </a:prstGeom>
            <a:solidFill>
              <a:srgbClr val="00DE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550419" y="5077483"/>
              <a:ext cx="41549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>
                  <a:solidFill>
                    <a:srgbClr val="EAE7D4"/>
                  </a:solidFill>
                  <a:ea typeface="微软雅黑" pitchFamily="34" charset="-122"/>
                </a:rPr>
                <a:t>B</a:t>
              </a:r>
              <a:endParaRPr lang="zh-CN" altLang="en-US" sz="32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70096" y="5016162"/>
            <a:ext cx="810266" cy="810266"/>
            <a:chOff x="4070096" y="5016162"/>
            <a:chExt cx="810266" cy="810266"/>
          </a:xfrm>
        </p:grpSpPr>
        <p:sp>
          <p:nvSpPr>
            <p:cNvPr id="23" name="椭圆 22"/>
            <p:cNvSpPr/>
            <p:nvPr/>
          </p:nvSpPr>
          <p:spPr>
            <a:xfrm>
              <a:off x="4070096" y="5016162"/>
              <a:ext cx="810266" cy="81026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4211286" y="5125077"/>
              <a:ext cx="40427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200" b="1" dirty="0" smtClean="0">
                  <a:solidFill>
                    <a:srgbClr val="EAE7D4"/>
                  </a:solidFill>
                  <a:ea typeface="微软雅黑" pitchFamily="34" charset="-122"/>
                </a:rPr>
                <a:t>C</a:t>
              </a:r>
              <a:endParaRPr lang="zh-CN" altLang="en-US" sz="32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32231" y="4415044"/>
            <a:ext cx="488440" cy="523220"/>
            <a:chOff x="5932231" y="4415044"/>
            <a:chExt cx="488440" cy="523220"/>
          </a:xfrm>
        </p:grpSpPr>
        <p:sp>
          <p:nvSpPr>
            <p:cNvPr id="26" name="椭圆 25"/>
            <p:cNvSpPr/>
            <p:nvPr/>
          </p:nvSpPr>
          <p:spPr>
            <a:xfrm>
              <a:off x="5932231" y="4435851"/>
              <a:ext cx="488440" cy="488440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935187" y="4415044"/>
              <a:ext cx="41069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800" b="1" dirty="0" smtClean="0">
                  <a:solidFill>
                    <a:srgbClr val="EAE7D4"/>
                  </a:solidFill>
                  <a:ea typeface="微软雅黑" pitchFamily="34" charset="-122"/>
                </a:rPr>
                <a:t>D</a:t>
              </a:r>
              <a:endParaRPr lang="zh-CN" altLang="en-US" sz="2800" b="1" dirty="0">
                <a:solidFill>
                  <a:srgbClr val="EAE7D4"/>
                </a:solidFill>
                <a:ea typeface="微软雅黑" pitchFamily="34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90167" y="1445999"/>
            <a:ext cx="11346068" cy="5093209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2"/>
              </a:rPr>
              <a:t>http://topic.cw.com.tw/2016industry4.0/article.html</a:t>
            </a:r>
            <a:endParaRPr lang="en-US" altLang="zh-CN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3"/>
              </a:rPr>
              <a:t>https://www.cw.com.tw/article/article.action?id=5077242</a:t>
            </a:r>
            <a:endParaRPr lang="en-US" altLang="zh-CN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4"/>
              </a:rPr>
              <a:t>https</a:t>
            </a:r>
            <a:r>
              <a:rPr lang="en-US" altLang="zh-CN" sz="2600" b="1" dirty="0">
                <a:hlinkClick r:id="rId4"/>
              </a:rPr>
              <a:t>://</a:t>
            </a:r>
            <a:r>
              <a:rPr lang="en-US" altLang="zh-CN" sz="2600" b="1" dirty="0" smtClean="0">
                <a:hlinkClick r:id="rId4"/>
              </a:rPr>
              <a:t>www.cbc.gov.tw/public/Attachment/7271117671.pdf</a:t>
            </a:r>
            <a:endParaRPr lang="en-US" altLang="zh-CN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5"/>
              </a:rPr>
              <a:t>http</a:t>
            </a:r>
            <a:r>
              <a:rPr lang="en-US" altLang="zh-CN" sz="2600" b="1" dirty="0">
                <a:hlinkClick r:id="rId5"/>
              </a:rPr>
              <a:t>://</a:t>
            </a:r>
            <a:r>
              <a:rPr lang="en-US" altLang="zh-CN" sz="2600" b="1" dirty="0" smtClean="0">
                <a:hlinkClick r:id="rId5"/>
              </a:rPr>
              <a:t>iknow.stpi.narl.org.tw/post/Read.aspx?PostID=10691</a:t>
            </a:r>
            <a:endParaRPr lang="en-US" altLang="zh-CN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6"/>
              </a:rPr>
              <a:t>http</a:t>
            </a:r>
            <a:r>
              <a:rPr lang="en-US" altLang="zh-CN" sz="2600" b="1" dirty="0">
                <a:hlinkClick r:id="rId6"/>
              </a:rPr>
              <a:t>://mag.digiwin.com/%</a:t>
            </a:r>
            <a:r>
              <a:rPr lang="en-US" altLang="zh-CN" sz="2600" b="1" dirty="0" smtClean="0">
                <a:hlinkClick r:id="rId6"/>
              </a:rPr>
              <a:t>E4%BB%80%E9%BA%BC%E6%98%AFcps%EF%BC%9F%E4%BF%A1%E6%81%AF%E7%89%A9%E7%90%86%E7%B3%BB%E7%B5%B1%E2%94%80%E5%B7%A5%E6%A5%AD4</a:t>
            </a:r>
            <a:endParaRPr lang="en-US" altLang="zh-CN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7"/>
              </a:rPr>
              <a:t>https</a:t>
            </a:r>
            <a:r>
              <a:rPr lang="en-US" altLang="zh-CN" sz="2600" b="1" dirty="0">
                <a:hlinkClick r:id="rId7"/>
              </a:rPr>
              <a:t>://</a:t>
            </a:r>
            <a:r>
              <a:rPr lang="en-US" altLang="zh-CN" sz="2600" b="1" dirty="0" smtClean="0">
                <a:hlinkClick r:id="rId7"/>
              </a:rPr>
              <a:t>www.cw.com.tw/article/article.action?id=5077246</a:t>
            </a:r>
            <a:endParaRPr lang="en-US" altLang="zh-CN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3"/>
              </a:rPr>
              <a:t>https</a:t>
            </a:r>
            <a:r>
              <a:rPr lang="en-US" altLang="zh-CN" sz="2600" b="1" dirty="0">
                <a:hlinkClick r:id="rId3"/>
              </a:rPr>
              <a:t>://</a:t>
            </a:r>
            <a:r>
              <a:rPr lang="en-US" altLang="zh-CN" sz="2600" b="1" dirty="0" smtClean="0">
                <a:hlinkClick r:id="rId3"/>
              </a:rPr>
              <a:t>www.cw.com.tw/article/article.action?id=5077242</a:t>
            </a:r>
            <a:endParaRPr lang="en-US" altLang="zh-CN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8"/>
              </a:rPr>
              <a:t>https</a:t>
            </a:r>
            <a:r>
              <a:rPr lang="en-US" altLang="zh-CN" sz="2600" b="1" dirty="0">
                <a:hlinkClick r:id="rId8"/>
              </a:rPr>
              <a:t>://www.bnext.com.tw/article/47069/2017-meet-taipei-intel-industry-4.0--challenge--</a:t>
            </a:r>
            <a:r>
              <a:rPr lang="en-US" altLang="zh-CN" sz="2600" b="1" dirty="0" smtClean="0">
                <a:hlinkClick r:id="rId8"/>
              </a:rPr>
              <a:t>suggest</a:t>
            </a:r>
            <a:endParaRPr lang="en-US" altLang="zh-CN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b="1" dirty="0" smtClean="0">
                <a:hlinkClick r:id="rId9"/>
              </a:rPr>
              <a:t>https</a:t>
            </a:r>
            <a:r>
              <a:rPr lang="en-US" altLang="zh-CN" sz="2600" b="1" dirty="0">
                <a:hlinkClick r:id="rId9"/>
              </a:rPr>
              <a:t>://</a:t>
            </a:r>
            <a:r>
              <a:rPr lang="en-US" altLang="zh-CN" sz="2600" b="1" dirty="0" smtClean="0">
                <a:hlinkClick r:id="rId9"/>
              </a:rPr>
              <a:t>www.cw.com.tw/article/article.action?id=5084214</a:t>
            </a:r>
            <a:endParaRPr lang="en-US" altLang="zh-CN" sz="2600" b="1" dirty="0"/>
          </a:p>
        </p:txBody>
      </p:sp>
    </p:spTree>
    <p:extLst>
      <p:ext uri="{BB962C8B-B14F-4D97-AF65-F5344CB8AC3E}">
        <p14:creationId xmlns:p14="http://schemas.microsoft.com/office/powerpoint/2010/main" val="727189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2" name="PA_矩形 2"/>
          <p:cNvSpPr/>
          <p:nvPr>
            <p:custDataLst>
              <p:tags r:id="rId1"/>
            </p:custDataLst>
          </p:nvPr>
        </p:nvSpPr>
        <p:spPr>
          <a:xfrm>
            <a:off x="0" y="1211285"/>
            <a:ext cx="12192000" cy="4393870"/>
          </a:xfrm>
          <a:prstGeom prst="rect">
            <a:avLst/>
          </a:prstGeom>
          <a:solidFill>
            <a:srgbClr val="00B05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B050"/>
              </a:solidFill>
              <a:latin typeface="Calibri" panose="020F0502020204030204" pitchFamily="34" charset="0"/>
              <a:ea typeface="微软雅黑" panose="020B0503020204020204" pitchFamily="34" charset="-122"/>
              <a:cs typeface="+mn-ea"/>
              <a:sym typeface="Calibri" panose="020F050202020403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3167" y="2854222"/>
            <a:ext cx="11965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THANK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YOU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320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20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背景動機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15401" y="2072505"/>
            <a:ext cx="1866900" cy="381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2659" y="2679598"/>
            <a:ext cx="4222037" cy="359021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根據</a:t>
            </a:r>
            <a:r>
              <a:rPr lang="en-US" altLang="zh-TW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 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年以來經濟情勢分析，先進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經濟體表現未如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預期、新興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巿場成長疲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弱及地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緣衝突未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解，以及英國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通過脫歐公投等負面因素衝擊下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，紛紛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提出「再工業化」振興經濟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685681">
              <a:lnSpc>
                <a:spcPct val="130000"/>
              </a:lnSpc>
            </a:pP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壓力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迫使下必須進化到快速有彈性且多樣化的生產技術。台灣經濟景氣也都處於藍燈，隨著國內半導體業者傾力維持製程領先優勢，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加上新興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應用發展，可望引領我國朝正向發展</a:t>
            </a:r>
            <a:r>
              <a:rPr lang="zh-TW" altLang="en-US" sz="1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。未來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的資訊科技與工業</a:t>
            </a:r>
            <a:r>
              <a:rPr lang="en-US" altLang="zh-TW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TW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創新結合，運用新興科技帶動經濟發展與就業，不再像傳統的模式造成汙染，維護地球的永續經營。</a:t>
            </a:r>
            <a:endParaRPr lang="zh-CN" altLang="en-US" sz="160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229349" y="5084644"/>
            <a:ext cx="2390774" cy="1773357"/>
            <a:chOff x="6229349" y="5084644"/>
            <a:chExt cx="2390774" cy="1773357"/>
          </a:xfrm>
        </p:grpSpPr>
        <p:sp>
          <p:nvSpPr>
            <p:cNvPr id="15" name="矩形 14"/>
            <p:cNvSpPr/>
            <p:nvPr/>
          </p:nvSpPr>
          <p:spPr>
            <a:xfrm>
              <a:off x="6229349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819900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229349" y="5675763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6819900" y="5084644"/>
              <a:ext cx="590551" cy="59055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7410451" y="6267450"/>
              <a:ext cx="590551" cy="5905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8029572" y="5722251"/>
              <a:ext cx="590551" cy="59055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67" y="147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53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0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何謂工業</a:t>
            </a: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4.0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215401" y="2043113"/>
            <a:ext cx="1866900" cy="4103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微软雅黑"/>
                <a:cs typeface="+mn-cs"/>
              </a:rPr>
              <a:t>WHAT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0124" y="2616072"/>
            <a:ext cx="2509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何謂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A3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工業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7A3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4.0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7A3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229349" y="5084644"/>
            <a:ext cx="2390774" cy="1773357"/>
            <a:chOff x="6229349" y="5084644"/>
            <a:chExt cx="2390774" cy="1773357"/>
          </a:xfrm>
        </p:grpSpPr>
        <p:sp>
          <p:nvSpPr>
            <p:cNvPr id="15" name="矩形 14"/>
            <p:cNvSpPr/>
            <p:nvPr/>
          </p:nvSpPr>
          <p:spPr>
            <a:xfrm>
              <a:off x="6229349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819900" y="6267450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6229349" y="5675763"/>
              <a:ext cx="590551" cy="590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819900" y="5084644"/>
              <a:ext cx="590551" cy="59055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410451" y="6267450"/>
              <a:ext cx="590551" cy="5905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029572" y="5722251"/>
              <a:ext cx="590551" cy="590551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1215401" y="3077737"/>
            <a:ext cx="417546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大量運用自動化機器人、感測器物聯網、供應鏈互聯網、銷售及生產大數據分析，以人機協作方式提升全製造價值鏈之生產力及品質。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pic>
        <p:nvPicPr>
          <p:cNvPr id="1026" name="Picture 2" descr="ロボットコンテストのイラスト（巨大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57" y="543840"/>
            <a:ext cx="6837931" cy="623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0230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/>
          <p:cNvGrpSpPr/>
          <p:nvPr/>
        </p:nvGrpSpPr>
        <p:grpSpPr>
          <a:xfrm>
            <a:off x="-158046" y="870094"/>
            <a:ext cx="12914489" cy="7163274"/>
            <a:chOff x="-158046" y="870094"/>
            <a:chExt cx="12914489" cy="7163274"/>
          </a:xfrm>
        </p:grpSpPr>
        <p:grpSp>
          <p:nvGrpSpPr>
            <p:cNvPr id="28" name="群組 27"/>
            <p:cNvGrpSpPr/>
            <p:nvPr/>
          </p:nvGrpSpPr>
          <p:grpSpPr>
            <a:xfrm>
              <a:off x="-158046" y="870094"/>
              <a:ext cx="12914489" cy="7163274"/>
              <a:chOff x="-259646" y="836227"/>
              <a:chExt cx="12914489" cy="7163274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572976" y="2088445"/>
                <a:ext cx="3081867" cy="3093156"/>
              </a:xfrm>
              <a:prstGeom prst="rect">
                <a:avLst/>
              </a:prstGeom>
              <a:solidFill>
                <a:srgbClr val="C2DB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-259646" y="3761787"/>
                <a:ext cx="12733867" cy="4237714"/>
              </a:xfrm>
              <a:prstGeom prst="rect">
                <a:avLst/>
              </a:prstGeom>
              <a:solidFill>
                <a:srgbClr val="C2DB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5" name="Picture 2" descr="相關圖片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486"/>
              <a:stretch/>
            </p:blipFill>
            <p:spPr bwMode="auto">
              <a:xfrm>
                <a:off x="1599111" y="836227"/>
                <a:ext cx="9196975" cy="5851121"/>
              </a:xfrm>
              <a:prstGeom prst="rect">
                <a:avLst/>
              </a:prstGeom>
              <a:solidFill>
                <a:srgbClr val="F67B3C"/>
              </a:solidFill>
              <a:ln>
                <a:noFill/>
              </a:ln>
              <a:extLst/>
            </p:spPr>
          </p:pic>
        </p:grpSp>
        <p:sp>
          <p:nvSpPr>
            <p:cNvPr id="29" name="矩形 28"/>
            <p:cNvSpPr/>
            <p:nvPr/>
          </p:nvSpPr>
          <p:spPr>
            <a:xfrm>
              <a:off x="2257778" y="3657600"/>
              <a:ext cx="1599544" cy="598311"/>
            </a:xfrm>
            <a:prstGeom prst="rect">
              <a:avLst/>
            </a:prstGeom>
            <a:solidFill>
              <a:srgbClr val="F67B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4278488" y="3707716"/>
              <a:ext cx="1599544" cy="598311"/>
            </a:xfrm>
            <a:prstGeom prst="rect">
              <a:avLst/>
            </a:prstGeom>
            <a:solidFill>
              <a:srgbClr val="F6A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6299198" y="3680619"/>
              <a:ext cx="1599544" cy="598311"/>
            </a:xfrm>
            <a:prstGeom prst="rect">
              <a:avLst/>
            </a:prstGeom>
            <a:solidFill>
              <a:srgbClr val="349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8227432" y="3640667"/>
              <a:ext cx="1876124" cy="598311"/>
            </a:xfrm>
            <a:prstGeom prst="rect">
              <a:avLst/>
            </a:prstGeom>
            <a:solidFill>
              <a:srgbClr val="0F55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歷史演進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8204854" y="3707716"/>
            <a:ext cx="200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工業工程</a:t>
            </a:r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智慧整合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8979" y="3694168"/>
            <a:ext cx="200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電子工程</a:t>
            </a:r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(</a:t>
            </a:r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電子晶片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)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09014" y="3680619"/>
            <a:ext cx="200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電機工程</a:t>
            </a:r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電力傳輸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3369" y="3707716"/>
            <a:ext cx="200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機械工程</a:t>
            </a:r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蒸氣動力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altLang="zh-CN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06174" y="3207657"/>
            <a:ext cx="1973537" cy="433010"/>
          </a:xfrm>
          <a:prstGeom prst="rect">
            <a:avLst/>
          </a:prstGeom>
          <a:solidFill>
            <a:srgbClr val="F67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INDUSTRY 1.0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373702" y="2892655"/>
            <a:ext cx="1611086" cy="433010"/>
          </a:xfrm>
          <a:prstGeom prst="rect">
            <a:avLst/>
          </a:prstGeom>
          <a:solidFill>
            <a:srgbClr val="F6A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矩形 44"/>
          <p:cNvSpPr/>
          <p:nvPr/>
        </p:nvSpPr>
        <p:spPr>
          <a:xfrm>
            <a:off x="6454082" y="2582249"/>
            <a:ext cx="1611086" cy="433010"/>
          </a:xfrm>
          <a:prstGeom prst="rect">
            <a:avLst/>
          </a:prstGeom>
          <a:solidFill>
            <a:srgbClr val="349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矩形 45"/>
          <p:cNvSpPr/>
          <p:nvPr/>
        </p:nvSpPr>
        <p:spPr>
          <a:xfrm>
            <a:off x="8399739" y="2188470"/>
            <a:ext cx="1611086" cy="433010"/>
          </a:xfrm>
          <a:prstGeom prst="rect">
            <a:avLst/>
          </a:prstGeom>
          <a:solidFill>
            <a:srgbClr val="0F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4211483" y="2965847"/>
            <a:ext cx="1973537" cy="433010"/>
          </a:xfrm>
          <a:prstGeom prst="rect">
            <a:avLst/>
          </a:prstGeom>
          <a:solidFill>
            <a:srgbClr val="F6A9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INDUSTRY 2.0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211784" y="2654540"/>
            <a:ext cx="1973537" cy="433010"/>
          </a:xfrm>
          <a:prstGeom prst="rect">
            <a:avLst/>
          </a:prstGeom>
          <a:solidFill>
            <a:srgbClr val="3491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INDUSTRY 3.0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233027" y="2328514"/>
            <a:ext cx="1973537" cy="433010"/>
          </a:xfrm>
          <a:prstGeom prst="rect">
            <a:avLst/>
          </a:prstGeom>
          <a:solidFill>
            <a:srgbClr val="0F5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INDUSTRY 4.0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20567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6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TW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目的與優點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空心弧 6"/>
          <p:cNvSpPr/>
          <p:nvPr/>
        </p:nvSpPr>
        <p:spPr>
          <a:xfrm>
            <a:off x="2986978" y="267481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>
            <a:off x="6872694" y="267481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1022465" y="263331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空心弧 9"/>
          <p:cNvSpPr/>
          <p:nvPr/>
        </p:nvSpPr>
        <p:spPr>
          <a:xfrm flipV="1">
            <a:off x="4924195" y="260128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空心弧 10"/>
          <p:cNvSpPr/>
          <p:nvPr/>
        </p:nvSpPr>
        <p:spPr>
          <a:xfrm flipV="1">
            <a:off x="8814644" y="2601288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空心弧 13"/>
          <p:cNvSpPr/>
          <p:nvPr/>
        </p:nvSpPr>
        <p:spPr>
          <a:xfrm>
            <a:off x="1022465" y="267481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2FF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5" name="空心弧 14"/>
          <p:cNvSpPr/>
          <p:nvPr/>
        </p:nvSpPr>
        <p:spPr>
          <a:xfrm>
            <a:off x="4924195" y="2674816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6" name="空心弧 15"/>
          <p:cNvSpPr/>
          <p:nvPr/>
        </p:nvSpPr>
        <p:spPr>
          <a:xfrm>
            <a:off x="8825926" y="2695565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7A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空心弧 16"/>
          <p:cNvSpPr/>
          <p:nvPr/>
        </p:nvSpPr>
        <p:spPr>
          <a:xfrm flipV="1">
            <a:off x="6872694" y="262203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空心弧 17"/>
          <p:cNvSpPr/>
          <p:nvPr/>
        </p:nvSpPr>
        <p:spPr>
          <a:xfrm flipV="1">
            <a:off x="2975696" y="2622037"/>
            <a:ext cx="2279375" cy="2352903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00DE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5687" y="2255039"/>
            <a:ext cx="2292935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能源使用最佳化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58137" y="5101247"/>
            <a:ext cx="2908489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提升協同作業的精神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49702" y="1813135"/>
            <a:ext cx="3831818" cy="80791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以消費者為核心</a:t>
            </a:r>
            <a:r>
              <a:rPr lang="en-US" altLang="zh-TW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TW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提供物美價廉的客製化產品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372915" y="3203924"/>
            <a:ext cx="1580663" cy="11495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生產資源</a:t>
            </a:r>
            <a:endParaRPr lang="en-US" altLang="zh-TW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有效運用</a:t>
            </a:r>
            <a:r>
              <a:rPr lang="zh-CN" altLang="en-US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提升生產力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59435" y="3595095"/>
            <a:ext cx="1734460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人機協同系統</a:t>
            </a: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49653" y="3595095"/>
            <a:ext cx="1815625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sz="1800" dirty="0" smtClean="0"/>
              <a:t>多</a:t>
            </a:r>
            <a:r>
              <a:rPr lang="zh-CN" altLang="en-US" sz="1800" dirty="0">
                <a:solidFill>
                  <a:prstClr val="white">
                    <a:lumMod val="50000"/>
                  </a:prstClr>
                </a:solidFill>
              </a:rPr>
              <a:t>、</a:t>
            </a:r>
            <a:r>
              <a:rPr lang="zh-TW" altLang="en-US" sz="1800" dirty="0" smtClean="0"/>
              <a:t>雜</a:t>
            </a:r>
            <a:r>
              <a:rPr lang="zh-CN" altLang="en-US" sz="1800" dirty="0">
                <a:solidFill>
                  <a:prstClr val="white">
                    <a:lumMod val="50000"/>
                  </a:prstClr>
                </a:solidFill>
              </a:rPr>
              <a:t>、</a:t>
            </a:r>
            <a:r>
              <a:rPr lang="zh-TW" altLang="en-US" sz="1800" dirty="0" smtClean="0"/>
              <a:t>快</a:t>
            </a:r>
            <a:r>
              <a:rPr lang="zh-CN" altLang="en-US" sz="1800" dirty="0" smtClean="0">
                <a:solidFill>
                  <a:prstClr val="white">
                    <a:lumMod val="50000"/>
                  </a:prstClr>
                </a:solidFill>
              </a:rPr>
              <a:t>、</a:t>
            </a:r>
            <a:r>
              <a:rPr lang="zh-TW" altLang="en-US" sz="1800" dirty="0" smtClean="0"/>
              <a:t>優</a:t>
            </a:r>
            <a:endParaRPr lang="zh-CN" altLang="en-US" sz="1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7226781" y="3655532"/>
            <a:ext cx="1580663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800" dirty="0" smtClean="0"/>
              <a:t>ICT</a:t>
            </a:r>
            <a:endParaRPr lang="zh-CN" altLang="en-US" sz="1800" dirty="0"/>
          </a:p>
        </p:txBody>
      </p:sp>
      <p:sp>
        <p:nvSpPr>
          <p:cNvPr id="33" name="文本框 32"/>
          <p:cNvSpPr txBox="1"/>
          <p:nvPr/>
        </p:nvSpPr>
        <p:spPr>
          <a:xfrm>
            <a:off x="9175280" y="3636592"/>
            <a:ext cx="1580663" cy="4293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defRPr sz="12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TW" altLang="en-US" sz="1800" dirty="0" smtClean="0"/>
              <a:t>客製化產品</a:t>
            </a:r>
            <a:endParaRPr lang="zh-CN" altLang="en-US" sz="1800" dirty="0"/>
          </a:p>
        </p:txBody>
      </p:sp>
      <p:sp>
        <p:nvSpPr>
          <p:cNvPr id="25" name="文本框 26"/>
          <p:cNvSpPr txBox="1"/>
          <p:nvPr/>
        </p:nvSpPr>
        <p:spPr>
          <a:xfrm>
            <a:off x="2353363" y="5101247"/>
            <a:ext cx="352404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提升員工的生產力與產值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26"/>
          <p:cNvSpPr txBox="1"/>
          <p:nvPr/>
        </p:nvSpPr>
        <p:spPr>
          <a:xfrm>
            <a:off x="4763526" y="2255039"/>
            <a:ext cx="2600712" cy="4385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TW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彈性化的敏捷生產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0929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2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61388" y="56796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工業</a:t>
            </a:r>
            <a:r>
              <a:rPr lang="en-US" altLang="zh-TW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4.0</a:t>
            </a:r>
            <a:r>
              <a:rPr lang="zh-TW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主要設計原則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資料庫圖表 1"/>
          <p:cNvGraphicFramePr/>
          <p:nvPr/>
        </p:nvGraphicFramePr>
        <p:xfrm>
          <a:off x="1460500" y="595085"/>
          <a:ext cx="9207500" cy="6138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9647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自定义 18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E55948"/>
    </a:accent1>
    <a:accent2>
      <a:srgbClr val="1BBA9E"/>
    </a:accent2>
    <a:accent3>
      <a:srgbClr val="FAA31E"/>
    </a:accent3>
    <a:accent4>
      <a:srgbClr val="3ABDDB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奥斯汀">
    <a:maj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ahoma"/>
      <a:font script="Uigh" typeface="Microsoft Uighur"/>
      <a:font script="Geor" typeface="Sylfaen"/>
    </a:majorFont>
    <a:minorFont>
      <a:latin typeface="Century Gothic"/>
      <a:ea typeface=""/>
      <a:cs typeface=""/>
      <a:font script="Jpan" typeface="ＭＳ ゴシック"/>
      <a:font script="Hang" typeface="HY중고딕"/>
      <a:font script="Hans" typeface="微软雅黑"/>
      <a:font script="Hant" typeface="微軟正黑體"/>
      <a:font script="Arab" typeface="Tahoma"/>
      <a:font script="Hebr" typeface="Gisha"/>
      <a:font script="Thai" typeface="Dillenia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Verdana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3354</TotalTime>
  <Words>1501</Words>
  <Application>Microsoft Office PowerPoint</Application>
  <PresentationFormat>寬螢幕</PresentationFormat>
  <Paragraphs>244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微软雅黑</vt:lpstr>
      <vt:lpstr>新細明體</vt:lpstr>
      <vt:lpstr>Arial</vt:lpstr>
      <vt:lpstr>Calibri</vt:lpstr>
      <vt:lpstr>Calibri Light</vt:lpstr>
      <vt:lpstr>Century Gothic</vt:lpstr>
      <vt:lpstr>Segoe UI Black</vt:lpstr>
      <vt:lpstr>Segoe UI Light</vt:lpstr>
      <vt:lpstr>Office 主题</vt:lpstr>
      <vt:lpstr>1_Office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台灣的工業4.0   前富士康副總裁程天縱表示台灣不適合工業4.0</vt:lpstr>
      <vt:lpstr>台灣的工業4.0   Intel總監李立仁表示想跟進工業4.0，台灣該怎麼做?</vt:lpstr>
      <vt:lpstr>台灣的工業4.0   台灣工業4.0怎麼拚？           先做工業3.5</vt:lpstr>
      <vt:lpstr>台灣的工業4.0   </vt:lpstr>
      <vt:lpstr>PowerPoint 簡報</vt:lpstr>
      <vt:lpstr>PowerPoint 簡報</vt:lpstr>
      <vt:lpstr>PowerPoint 簡報</vt:lpstr>
      <vt:lpstr>PowerPoint 簡報</vt:lpstr>
      <vt:lpstr>PowerPoint 簡報</vt:lpstr>
      <vt:lpstr>資料來源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BRIER</cp:lastModifiedBy>
  <cp:revision>107</cp:revision>
  <dcterms:created xsi:type="dcterms:W3CDTF">2015-08-05T01:47:03Z</dcterms:created>
  <dcterms:modified xsi:type="dcterms:W3CDTF">2018-01-13T14:40:32Z</dcterms:modified>
</cp:coreProperties>
</file>